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59" r:id="rId6"/>
    <p:sldId id="315" r:id="rId7"/>
    <p:sldId id="342" r:id="rId8"/>
    <p:sldId id="368" r:id="rId9"/>
    <p:sldId id="346" r:id="rId10"/>
    <p:sldId id="343" r:id="rId11"/>
    <p:sldId id="355" r:id="rId12"/>
    <p:sldId id="345" r:id="rId13"/>
    <p:sldId id="328" r:id="rId14"/>
    <p:sldId id="349" r:id="rId15"/>
    <p:sldId id="350" r:id="rId16"/>
    <p:sldId id="351" r:id="rId17"/>
    <p:sldId id="352" r:id="rId18"/>
    <p:sldId id="354" r:id="rId19"/>
    <p:sldId id="353" r:id="rId20"/>
    <p:sldId id="332" r:id="rId21"/>
    <p:sldId id="369" r:id="rId22"/>
    <p:sldId id="359" r:id="rId23"/>
    <p:sldId id="360"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81A1CB-E80E-CC43-99A8-59345E200D54}" v="1" dt="2021-11-08T13:40:58.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9388"/>
  </p:normalViewPr>
  <p:slideViewPr>
    <p:cSldViewPr snapToGrid="0" snapToObjects="1">
      <p:cViewPr varScale="1">
        <p:scale>
          <a:sx n="47" d="100"/>
          <a:sy n="47" d="100"/>
        </p:scale>
        <p:origin x="870"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Atkinson" userId="d45a2646-58d8-4bb7-8bff-96687757d9f3" providerId="ADAL" clId="{6835697F-DC44-E94B-B5D3-CDBE637D90DF}"/>
    <pc:docChg chg="custSel modSld">
      <pc:chgData name="Shirley Atkinson" userId="d45a2646-58d8-4bb7-8bff-96687757d9f3" providerId="ADAL" clId="{6835697F-DC44-E94B-B5D3-CDBE637D90DF}" dt="2020-10-27T13:56:48.246" v="366" actId="478"/>
      <pc:docMkLst>
        <pc:docMk/>
      </pc:docMkLst>
      <pc:sldChg chg="delSp mod">
        <pc:chgData name="Shirley Atkinson" userId="d45a2646-58d8-4bb7-8bff-96687757d9f3" providerId="ADAL" clId="{6835697F-DC44-E94B-B5D3-CDBE637D90DF}" dt="2020-10-27T13:56:48.246" v="366" actId="478"/>
        <pc:sldMkLst>
          <pc:docMk/>
          <pc:sldMk cId="2242645755" sldId="259"/>
        </pc:sldMkLst>
        <pc:spChg chg="del">
          <ac:chgData name="Shirley Atkinson" userId="d45a2646-58d8-4bb7-8bff-96687757d9f3" providerId="ADAL" clId="{6835697F-DC44-E94B-B5D3-CDBE637D90DF}" dt="2020-10-27T13:56:48.246" v="366" actId="478"/>
          <ac:spMkLst>
            <pc:docMk/>
            <pc:sldMk cId="2242645755" sldId="259"/>
            <ac:spMk id="3" creationId="{4ED0E667-D394-E143-A4B7-AD2980DA87EA}"/>
          </ac:spMkLst>
        </pc:spChg>
      </pc:sldChg>
      <pc:sldChg chg="modSp mod">
        <pc:chgData name="Shirley Atkinson" userId="d45a2646-58d8-4bb7-8bff-96687757d9f3" providerId="ADAL" clId="{6835697F-DC44-E94B-B5D3-CDBE637D90DF}" dt="2020-10-26T20:52:40.895" v="365" actId="20577"/>
        <pc:sldMkLst>
          <pc:docMk/>
          <pc:sldMk cId="45572587" sldId="280"/>
        </pc:sldMkLst>
        <pc:spChg chg="mod">
          <ac:chgData name="Shirley Atkinson" userId="d45a2646-58d8-4bb7-8bff-96687757d9f3" providerId="ADAL" clId="{6835697F-DC44-E94B-B5D3-CDBE637D90DF}" dt="2020-10-26T20:52:25.952" v="348" actId="20577"/>
          <ac:spMkLst>
            <pc:docMk/>
            <pc:sldMk cId="45572587" sldId="280"/>
            <ac:spMk id="2" creationId="{00000000-0000-0000-0000-000000000000}"/>
          </ac:spMkLst>
        </pc:spChg>
        <pc:spChg chg="mod">
          <ac:chgData name="Shirley Atkinson" userId="d45a2646-58d8-4bb7-8bff-96687757d9f3" providerId="ADAL" clId="{6835697F-DC44-E94B-B5D3-CDBE637D90DF}" dt="2020-10-26T20:52:40.895" v="365" actId="20577"/>
          <ac:spMkLst>
            <pc:docMk/>
            <pc:sldMk cId="45572587" sldId="280"/>
            <ac:spMk id="3" creationId="{00000000-0000-0000-0000-000000000000}"/>
          </ac:spMkLst>
        </pc:spChg>
      </pc:sldChg>
      <pc:sldChg chg="modSp mod">
        <pc:chgData name="Shirley Atkinson" userId="d45a2646-58d8-4bb7-8bff-96687757d9f3" providerId="ADAL" clId="{6835697F-DC44-E94B-B5D3-CDBE637D90DF}" dt="2020-10-26T20:51:36.379" v="245" actId="20577"/>
        <pc:sldMkLst>
          <pc:docMk/>
          <pc:sldMk cId="1392229019" sldId="328"/>
        </pc:sldMkLst>
        <pc:spChg chg="mod">
          <ac:chgData name="Shirley Atkinson" userId="d45a2646-58d8-4bb7-8bff-96687757d9f3" providerId="ADAL" clId="{6835697F-DC44-E94B-B5D3-CDBE637D90DF}" dt="2020-10-26T20:51:36.379" v="245" actId="20577"/>
          <ac:spMkLst>
            <pc:docMk/>
            <pc:sldMk cId="1392229019" sldId="328"/>
            <ac:spMk id="5" creationId="{1149E53F-292C-7D47-A835-2F7F4111DE37}"/>
          </ac:spMkLst>
        </pc:spChg>
      </pc:sldChg>
      <pc:sldChg chg="modSp mod">
        <pc:chgData name="Shirley Atkinson" userId="d45a2646-58d8-4bb7-8bff-96687757d9f3" providerId="ADAL" clId="{6835697F-DC44-E94B-B5D3-CDBE637D90DF}" dt="2020-10-26T20:52:08.467" v="323" actId="20577"/>
        <pc:sldMkLst>
          <pc:docMk/>
          <pc:sldMk cId="1548351063" sldId="332"/>
        </pc:sldMkLst>
        <pc:spChg chg="mod">
          <ac:chgData name="Shirley Atkinson" userId="d45a2646-58d8-4bb7-8bff-96687757d9f3" providerId="ADAL" clId="{6835697F-DC44-E94B-B5D3-CDBE637D90DF}" dt="2020-10-26T20:51:54.941" v="259" actId="20577"/>
          <ac:spMkLst>
            <pc:docMk/>
            <pc:sldMk cId="1548351063" sldId="332"/>
            <ac:spMk id="5" creationId="{AA3CF0AE-4F2E-8543-B5DA-B54BE7DB7DEB}"/>
          </ac:spMkLst>
        </pc:spChg>
        <pc:spChg chg="mod">
          <ac:chgData name="Shirley Atkinson" userId="d45a2646-58d8-4bb7-8bff-96687757d9f3" providerId="ADAL" clId="{6835697F-DC44-E94B-B5D3-CDBE637D90DF}" dt="2020-10-26T20:52:08.467" v="323" actId="20577"/>
          <ac:spMkLst>
            <pc:docMk/>
            <pc:sldMk cId="1548351063" sldId="332"/>
            <ac:spMk id="6" creationId="{47D32456-EE68-9448-AA43-6B23FFE61C48}"/>
          </ac:spMkLst>
        </pc:spChg>
      </pc:sldChg>
      <pc:sldChg chg="modSp mod">
        <pc:chgData name="Shirley Atkinson" userId="d45a2646-58d8-4bb7-8bff-96687757d9f3" providerId="ADAL" clId="{6835697F-DC44-E94B-B5D3-CDBE637D90DF}" dt="2020-10-26T20:41:50.846" v="57" actId="962"/>
        <pc:sldMkLst>
          <pc:docMk/>
          <pc:sldMk cId="4186702723" sldId="343"/>
        </pc:sldMkLst>
        <pc:picChg chg="mod">
          <ac:chgData name="Shirley Atkinson" userId="d45a2646-58d8-4bb7-8bff-96687757d9f3" providerId="ADAL" clId="{6835697F-DC44-E94B-B5D3-CDBE637D90DF}" dt="2020-10-26T20:41:50.846" v="57" actId="962"/>
          <ac:picMkLst>
            <pc:docMk/>
            <pc:sldMk cId="4186702723" sldId="343"/>
            <ac:picMk id="5" creationId="{E0747DBB-80E2-D144-BDA9-AED4D3A241D2}"/>
          </ac:picMkLst>
        </pc:picChg>
      </pc:sldChg>
      <pc:sldChg chg="modSp mod">
        <pc:chgData name="Shirley Atkinson" userId="d45a2646-58d8-4bb7-8bff-96687757d9f3" providerId="ADAL" clId="{6835697F-DC44-E94B-B5D3-CDBE637D90DF}" dt="2020-10-26T20:42:20.677" v="83" actId="962"/>
        <pc:sldMkLst>
          <pc:docMk/>
          <pc:sldMk cId="1348110160" sldId="358"/>
        </pc:sldMkLst>
        <pc:picChg chg="mod">
          <ac:chgData name="Shirley Atkinson" userId="d45a2646-58d8-4bb7-8bff-96687757d9f3" providerId="ADAL" clId="{6835697F-DC44-E94B-B5D3-CDBE637D90DF}" dt="2020-10-26T20:42:20.677" v="83" actId="962"/>
          <ac:picMkLst>
            <pc:docMk/>
            <pc:sldMk cId="1348110160" sldId="358"/>
            <ac:picMk id="5" creationId="{EC4A262C-120B-F546-9FF2-5765A24E98F7}"/>
          </ac:picMkLst>
        </pc:picChg>
      </pc:sldChg>
      <pc:sldChg chg="modSp mod">
        <pc:chgData name="Shirley Atkinson" userId="d45a2646-58d8-4bb7-8bff-96687757d9f3" providerId="ADAL" clId="{6835697F-DC44-E94B-B5D3-CDBE637D90DF}" dt="2020-10-26T20:42:36.573" v="107" actId="962"/>
        <pc:sldMkLst>
          <pc:docMk/>
          <pc:sldMk cId="1689115718" sldId="360"/>
        </pc:sldMkLst>
        <pc:picChg chg="mod">
          <ac:chgData name="Shirley Atkinson" userId="d45a2646-58d8-4bb7-8bff-96687757d9f3" providerId="ADAL" clId="{6835697F-DC44-E94B-B5D3-CDBE637D90DF}" dt="2020-10-26T20:42:36.573" v="107" actId="962"/>
          <ac:picMkLst>
            <pc:docMk/>
            <pc:sldMk cId="1689115718" sldId="360"/>
            <ac:picMk id="5" creationId="{87BF98B5-F055-F447-A063-FD8671982558}"/>
          </ac:picMkLst>
        </pc:picChg>
      </pc:sldChg>
    </pc:docChg>
  </pc:docChgLst>
  <pc:docChgLst>
    <pc:chgData name="Shirley Atkinson" userId="d45a2646-58d8-4bb7-8bff-96687757d9f3" providerId="ADAL" clId="{9581A1CB-E80E-CC43-99A8-59345E200D54}"/>
    <pc:docChg chg="modSld">
      <pc:chgData name="Shirley Atkinson" userId="d45a2646-58d8-4bb7-8bff-96687757d9f3" providerId="ADAL" clId="{9581A1CB-E80E-CC43-99A8-59345E200D54}" dt="2021-11-08T13:42:43.525" v="55" actId="20577"/>
      <pc:docMkLst>
        <pc:docMk/>
      </pc:docMkLst>
      <pc:sldChg chg="modSp mod">
        <pc:chgData name="Shirley Atkinson" userId="d45a2646-58d8-4bb7-8bff-96687757d9f3" providerId="ADAL" clId="{9581A1CB-E80E-CC43-99A8-59345E200D54}" dt="2021-11-08T13:41:48.781" v="22" actId="14100"/>
        <pc:sldMkLst>
          <pc:docMk/>
          <pc:sldMk cId="1392229019" sldId="328"/>
        </pc:sldMkLst>
        <pc:spChg chg="mod">
          <ac:chgData name="Shirley Atkinson" userId="d45a2646-58d8-4bb7-8bff-96687757d9f3" providerId="ADAL" clId="{9581A1CB-E80E-CC43-99A8-59345E200D54}" dt="2021-11-08T13:41:48.781" v="22" actId="14100"/>
          <ac:spMkLst>
            <pc:docMk/>
            <pc:sldMk cId="1392229019" sldId="328"/>
            <ac:spMk id="5" creationId="{1149E53F-292C-7D47-A835-2F7F4111DE37}"/>
          </ac:spMkLst>
        </pc:spChg>
      </pc:sldChg>
      <pc:sldChg chg="modSp mod">
        <pc:chgData name="Shirley Atkinson" userId="d45a2646-58d8-4bb7-8bff-96687757d9f3" providerId="ADAL" clId="{9581A1CB-E80E-CC43-99A8-59345E200D54}" dt="2021-11-08T13:42:43.525" v="55" actId="20577"/>
        <pc:sldMkLst>
          <pc:docMk/>
          <pc:sldMk cId="1548351063" sldId="332"/>
        </pc:sldMkLst>
        <pc:spChg chg="mod">
          <ac:chgData name="Shirley Atkinson" userId="d45a2646-58d8-4bb7-8bff-96687757d9f3" providerId="ADAL" clId="{9581A1CB-E80E-CC43-99A8-59345E200D54}" dt="2021-11-08T13:42:33.462" v="36" actId="20577"/>
          <ac:spMkLst>
            <pc:docMk/>
            <pc:sldMk cId="1548351063" sldId="332"/>
            <ac:spMk id="5" creationId="{AA3CF0AE-4F2E-8543-B5DA-B54BE7DB7DEB}"/>
          </ac:spMkLst>
        </pc:spChg>
        <pc:spChg chg="mod">
          <ac:chgData name="Shirley Atkinson" userId="d45a2646-58d8-4bb7-8bff-96687757d9f3" providerId="ADAL" clId="{9581A1CB-E80E-CC43-99A8-59345E200D54}" dt="2021-11-08T13:42:43.525" v="55" actId="20577"/>
          <ac:spMkLst>
            <pc:docMk/>
            <pc:sldMk cId="1548351063" sldId="332"/>
            <ac:spMk id="6" creationId="{47D32456-EE68-9448-AA43-6B23FFE61C48}"/>
          </ac:spMkLst>
        </pc:spChg>
      </pc:sldChg>
      <pc:sldChg chg="addSp modSp mod">
        <pc:chgData name="Shirley Atkinson" userId="d45a2646-58d8-4bb7-8bff-96687757d9f3" providerId="ADAL" clId="{9581A1CB-E80E-CC43-99A8-59345E200D54}" dt="2021-11-08T13:41:14.229" v="5" actId="1076"/>
        <pc:sldMkLst>
          <pc:docMk/>
          <pc:sldMk cId="4129026020" sldId="346"/>
        </pc:sldMkLst>
        <pc:picChg chg="add mod">
          <ac:chgData name="Shirley Atkinson" userId="d45a2646-58d8-4bb7-8bff-96687757d9f3" providerId="ADAL" clId="{9581A1CB-E80E-CC43-99A8-59345E200D54}" dt="2021-11-08T13:41:14.229" v="5" actId="1076"/>
          <ac:picMkLst>
            <pc:docMk/>
            <pc:sldMk cId="4129026020" sldId="346"/>
            <ac:picMk id="4" creationId="{037FB858-BA34-C148-B9AB-E139DDE27630}"/>
          </ac:picMkLst>
        </pc:picChg>
      </pc:sldChg>
      <pc:sldChg chg="modSp mod">
        <pc:chgData name="Shirley Atkinson" userId="d45a2646-58d8-4bb7-8bff-96687757d9f3" providerId="ADAL" clId="{9581A1CB-E80E-CC43-99A8-59345E200D54}" dt="2021-11-08T13:42:11.934" v="30" actId="20577"/>
        <pc:sldMkLst>
          <pc:docMk/>
          <pc:sldMk cId="1459444214" sldId="350"/>
        </pc:sldMkLst>
        <pc:spChg chg="mod">
          <ac:chgData name="Shirley Atkinson" userId="d45a2646-58d8-4bb7-8bff-96687757d9f3" providerId="ADAL" clId="{9581A1CB-E80E-CC43-99A8-59345E200D54}" dt="2021-11-08T13:42:11.934" v="30" actId="20577"/>
          <ac:spMkLst>
            <pc:docMk/>
            <pc:sldMk cId="1459444214" sldId="350"/>
            <ac:spMk id="4" creationId="{AF301176-0A17-B04C-A283-89927FB505A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79993-BCC5-4940-875A-D596462FFAC1}" type="doc">
      <dgm:prSet loTypeId="urn:microsoft.com/office/officeart/2005/8/layout/vList3" loCatId="" qsTypeId="urn:microsoft.com/office/officeart/2005/8/quickstyle/simple4" qsCatId="simple" csTypeId="urn:microsoft.com/office/officeart/2005/8/colors/accent1_2" csCatId="accent1" phldr="1"/>
      <dgm:spPr/>
      <dgm:t>
        <a:bodyPr/>
        <a:lstStyle/>
        <a:p>
          <a:endParaRPr lang="en-US"/>
        </a:p>
      </dgm:t>
    </dgm:pt>
    <dgm:pt modelId="{F0F4CA27-F76F-5540-89D2-7C3855A77307}">
      <dgm:prSet phldrT="[Text]"/>
      <dgm:spPr>
        <a:noFill/>
        <a:ln>
          <a:noFill/>
        </a:ln>
      </dgm:spPr>
      <dgm:t>
        <a:bodyPr/>
        <a:lstStyle/>
        <a:p>
          <a:pPr algn="l"/>
          <a:r>
            <a:rPr lang="en-GB" b="1" dirty="0">
              <a:solidFill>
                <a:schemeClr val="accent4">
                  <a:lumMod val="60000"/>
                  <a:lumOff val="40000"/>
                </a:schemeClr>
              </a:solidFill>
            </a:rPr>
            <a:t>Types of Data-Driven Applications </a:t>
          </a:r>
          <a:endParaRPr lang="en-US" dirty="0">
            <a:solidFill>
              <a:schemeClr val="bg1"/>
            </a:solidFill>
          </a:endParaRPr>
        </a:p>
      </dgm:t>
    </dgm:pt>
    <dgm:pt modelId="{AABFC2EB-3E38-3046-89FD-1A373380EFEA}" type="parTrans" cxnId="{11E5059F-0F7D-AD4A-B779-70E622F81A7C}">
      <dgm:prSet/>
      <dgm:spPr/>
      <dgm:t>
        <a:bodyPr/>
        <a:lstStyle/>
        <a:p>
          <a:endParaRPr lang="en-US"/>
        </a:p>
      </dgm:t>
    </dgm:pt>
    <dgm:pt modelId="{5DF0EEC3-447D-3E42-B544-DF68375F4D1E}" type="sibTrans" cxnId="{11E5059F-0F7D-AD4A-B779-70E622F81A7C}">
      <dgm:prSet/>
      <dgm:spPr/>
      <dgm:t>
        <a:bodyPr/>
        <a:lstStyle/>
        <a:p>
          <a:endParaRPr lang="en-US"/>
        </a:p>
      </dgm:t>
    </dgm:pt>
    <dgm:pt modelId="{9718B120-E738-1E45-AB3D-BA830507CA44}">
      <dgm:prSet phldrT="[Text]"/>
      <dgm:spPr>
        <a:noFill/>
        <a:ln>
          <a:noFill/>
        </a:ln>
      </dgm:spPr>
      <dgm:t>
        <a:bodyPr/>
        <a:lstStyle/>
        <a:p>
          <a:pPr algn="l"/>
          <a:r>
            <a:rPr lang="en-US" dirty="0">
              <a:solidFill>
                <a:schemeClr val="bg1"/>
              </a:solidFill>
            </a:rPr>
            <a:t>Database Coding patterns</a:t>
          </a:r>
        </a:p>
      </dgm:t>
    </dgm:pt>
    <dgm:pt modelId="{DA553C04-7299-AA4D-AADB-05318C7B7D53}" type="parTrans" cxnId="{651B0BAA-59CC-7E46-B533-85C6065688EE}">
      <dgm:prSet/>
      <dgm:spPr/>
      <dgm:t>
        <a:bodyPr/>
        <a:lstStyle/>
        <a:p>
          <a:endParaRPr lang="en-US"/>
        </a:p>
      </dgm:t>
    </dgm:pt>
    <dgm:pt modelId="{65DB5593-7B75-5544-9472-40EA89755CDF}" type="sibTrans" cxnId="{651B0BAA-59CC-7E46-B533-85C6065688EE}">
      <dgm:prSet/>
      <dgm:spPr/>
      <dgm:t>
        <a:bodyPr/>
        <a:lstStyle/>
        <a:p>
          <a:endParaRPr lang="en-US"/>
        </a:p>
      </dgm:t>
    </dgm:pt>
    <dgm:pt modelId="{B432D3D5-49FF-9E4C-98AE-C63641477C86}">
      <dgm:prSet phldrT="[Text]"/>
      <dgm:spPr>
        <a:noFill/>
        <a:ln>
          <a:noFill/>
        </a:ln>
      </dgm:spPr>
      <dgm:t>
        <a:bodyPr/>
        <a:lstStyle/>
        <a:p>
          <a:pPr algn="l"/>
          <a:r>
            <a:rPr lang="en-US" dirty="0">
              <a:solidFill>
                <a:schemeClr val="bg1"/>
              </a:solidFill>
            </a:rPr>
            <a:t>Entity Framework</a:t>
          </a:r>
        </a:p>
      </dgm:t>
    </dgm:pt>
    <dgm:pt modelId="{76ED5636-0E38-674C-B44A-702EE5533D3E}" type="sibTrans" cxnId="{72E9E0E0-517B-EE48-AFA1-B4857582E1CD}">
      <dgm:prSet/>
      <dgm:spPr/>
      <dgm:t>
        <a:bodyPr/>
        <a:lstStyle/>
        <a:p>
          <a:endParaRPr lang="en-US"/>
        </a:p>
      </dgm:t>
    </dgm:pt>
    <dgm:pt modelId="{C548C462-2423-1140-8921-B2D82E4476C9}" type="parTrans" cxnId="{72E9E0E0-517B-EE48-AFA1-B4857582E1CD}">
      <dgm:prSet/>
      <dgm:spPr/>
      <dgm:t>
        <a:bodyPr/>
        <a:lstStyle/>
        <a:p>
          <a:endParaRPr lang="en-US"/>
        </a:p>
      </dgm:t>
    </dgm:pt>
    <dgm:pt modelId="{F81BF427-ADA3-0746-B93C-8A1241DCD016}" type="pres">
      <dgm:prSet presAssocID="{F0A79993-BCC5-4940-875A-D596462FFAC1}" presName="linearFlow" presStyleCnt="0">
        <dgm:presLayoutVars>
          <dgm:dir/>
          <dgm:resizeHandles val="exact"/>
        </dgm:presLayoutVars>
      </dgm:prSet>
      <dgm:spPr/>
      <dgm:t>
        <a:bodyPr/>
        <a:lstStyle/>
        <a:p>
          <a:endParaRPr lang="en-US"/>
        </a:p>
      </dgm:t>
    </dgm:pt>
    <dgm:pt modelId="{D1A39BA0-AFE6-E04D-BAAD-C9AC726CE8D7}" type="pres">
      <dgm:prSet presAssocID="{F0F4CA27-F76F-5540-89D2-7C3855A77307}" presName="composite" presStyleCnt="0"/>
      <dgm:spPr/>
    </dgm:pt>
    <dgm:pt modelId="{26D89BCC-2B0C-9F40-80C3-803E45606D6E}" type="pres">
      <dgm:prSet presAssocID="{F0F4CA27-F76F-5540-89D2-7C3855A77307}" presName="imgShp" presStyleLbl="fgImgPlace1" presStyleIdx="0" presStyleCnt="3"/>
      <dgm:spPr>
        <a:blipFill>
          <a:blip xmlns:r="http://schemas.openxmlformats.org/officeDocument/2006/relationships" r:embed="rId1"/>
          <a:srcRect/>
          <a:stretch>
            <a:fillRect l="-23000" r="-23000"/>
          </a:stretch>
        </a:blipFill>
      </dgm:spPr>
    </dgm:pt>
    <dgm:pt modelId="{AB91997D-2CD6-E94B-9DDA-455E2EC71231}" type="pres">
      <dgm:prSet presAssocID="{F0F4CA27-F76F-5540-89D2-7C3855A77307}" presName="txShp" presStyleLbl="node1" presStyleIdx="0" presStyleCnt="3">
        <dgm:presLayoutVars>
          <dgm:bulletEnabled val="1"/>
        </dgm:presLayoutVars>
      </dgm:prSet>
      <dgm:spPr/>
      <dgm:t>
        <a:bodyPr/>
        <a:lstStyle/>
        <a:p>
          <a:endParaRPr lang="en-US"/>
        </a:p>
      </dgm:t>
    </dgm:pt>
    <dgm:pt modelId="{42ABA939-E051-1744-BACE-6E8A53E5559D}" type="pres">
      <dgm:prSet presAssocID="{5DF0EEC3-447D-3E42-B544-DF68375F4D1E}" presName="spacing" presStyleCnt="0"/>
      <dgm:spPr/>
    </dgm:pt>
    <dgm:pt modelId="{FD812109-3F84-8744-8DA3-1F18F885499E}" type="pres">
      <dgm:prSet presAssocID="{9718B120-E738-1E45-AB3D-BA830507CA44}" presName="composite" presStyleCnt="0"/>
      <dgm:spPr/>
    </dgm:pt>
    <dgm:pt modelId="{C78F8EC4-E0C9-4A40-A645-B4C2EA220E38}" type="pres">
      <dgm:prSet presAssocID="{9718B120-E738-1E45-AB3D-BA830507CA44}" presName="imgShp" presStyleLbl="fgImgPlace1" presStyleIdx="1" presStyleCnt="3" custLinFactNeighborY="1115"/>
      <dgm:spPr>
        <a:blipFill>
          <a:blip xmlns:r="http://schemas.openxmlformats.org/officeDocument/2006/relationships" r:embed="rId2"/>
          <a:srcRect/>
          <a:stretch>
            <a:fillRect l="-51000" r="-51000"/>
          </a:stretch>
        </a:blipFill>
      </dgm:spPr>
    </dgm:pt>
    <dgm:pt modelId="{3F87E7CE-E86D-DC47-864B-4F976B081E43}" type="pres">
      <dgm:prSet presAssocID="{9718B120-E738-1E45-AB3D-BA830507CA44}" presName="txShp" presStyleLbl="node1" presStyleIdx="1" presStyleCnt="3">
        <dgm:presLayoutVars>
          <dgm:bulletEnabled val="1"/>
        </dgm:presLayoutVars>
      </dgm:prSet>
      <dgm:spPr/>
      <dgm:t>
        <a:bodyPr/>
        <a:lstStyle/>
        <a:p>
          <a:endParaRPr lang="en-US"/>
        </a:p>
      </dgm:t>
    </dgm:pt>
    <dgm:pt modelId="{A12FA554-A24E-AB40-AAD4-6EE7EA831E86}" type="pres">
      <dgm:prSet presAssocID="{65DB5593-7B75-5544-9472-40EA89755CDF}" presName="spacing" presStyleCnt="0"/>
      <dgm:spPr/>
    </dgm:pt>
    <dgm:pt modelId="{6F2EA548-F772-9040-BC43-CD496D6BD5BA}" type="pres">
      <dgm:prSet presAssocID="{B432D3D5-49FF-9E4C-98AE-C63641477C86}" presName="composite" presStyleCnt="0"/>
      <dgm:spPr/>
    </dgm:pt>
    <dgm:pt modelId="{122EA0D4-A71A-0542-927A-C387EAF6AC77}" type="pres">
      <dgm:prSet presAssocID="{B432D3D5-49FF-9E4C-98AE-C63641477C86}" presName="imgShp" presStyleLbl="fgImgPlace1" presStyleIdx="2" presStyleCnt="3"/>
      <dgm:spPr>
        <a:blipFill>
          <a:blip xmlns:r="http://schemas.openxmlformats.org/officeDocument/2006/relationships" r:embed="rId3"/>
          <a:srcRect/>
          <a:stretch>
            <a:fillRect l="-17000" r="-17000"/>
          </a:stretch>
        </a:blipFill>
      </dgm:spPr>
    </dgm:pt>
    <dgm:pt modelId="{1ACF7CC4-7D86-B04E-931B-E3B1AE3DFFEF}" type="pres">
      <dgm:prSet presAssocID="{B432D3D5-49FF-9E4C-98AE-C63641477C86}" presName="txShp" presStyleLbl="node1" presStyleIdx="2" presStyleCnt="3">
        <dgm:presLayoutVars>
          <dgm:bulletEnabled val="1"/>
        </dgm:presLayoutVars>
      </dgm:prSet>
      <dgm:spPr/>
      <dgm:t>
        <a:bodyPr/>
        <a:lstStyle/>
        <a:p>
          <a:endParaRPr lang="en-US"/>
        </a:p>
      </dgm:t>
    </dgm:pt>
  </dgm:ptLst>
  <dgm:cxnLst>
    <dgm:cxn modelId="{226C22BB-DF37-514B-9C58-A2AA1158FD28}" type="presOf" srcId="{F0F4CA27-F76F-5540-89D2-7C3855A77307}" destId="{AB91997D-2CD6-E94B-9DDA-455E2EC71231}" srcOrd="0" destOrd="0" presId="urn:microsoft.com/office/officeart/2005/8/layout/vList3"/>
    <dgm:cxn modelId="{E22C3893-65DF-3143-AA62-60B0124C0A9F}" type="presOf" srcId="{9718B120-E738-1E45-AB3D-BA830507CA44}" destId="{3F87E7CE-E86D-DC47-864B-4F976B081E43}" srcOrd="0" destOrd="0" presId="urn:microsoft.com/office/officeart/2005/8/layout/vList3"/>
    <dgm:cxn modelId="{B4768CE3-AECB-A74C-91F9-3812677D7BCC}" type="presOf" srcId="{B432D3D5-49FF-9E4C-98AE-C63641477C86}" destId="{1ACF7CC4-7D86-B04E-931B-E3B1AE3DFFEF}" srcOrd="0" destOrd="0" presId="urn:microsoft.com/office/officeart/2005/8/layout/vList3"/>
    <dgm:cxn modelId="{72E9E0E0-517B-EE48-AFA1-B4857582E1CD}" srcId="{F0A79993-BCC5-4940-875A-D596462FFAC1}" destId="{B432D3D5-49FF-9E4C-98AE-C63641477C86}" srcOrd="2" destOrd="0" parTransId="{C548C462-2423-1140-8921-B2D82E4476C9}" sibTransId="{76ED5636-0E38-674C-B44A-702EE5533D3E}"/>
    <dgm:cxn modelId="{7BE74B89-2357-8946-8A63-6D5F56E179B4}" type="presOf" srcId="{F0A79993-BCC5-4940-875A-D596462FFAC1}" destId="{F81BF427-ADA3-0746-B93C-8A1241DCD016}" srcOrd="0" destOrd="0" presId="urn:microsoft.com/office/officeart/2005/8/layout/vList3"/>
    <dgm:cxn modelId="{11E5059F-0F7D-AD4A-B779-70E622F81A7C}" srcId="{F0A79993-BCC5-4940-875A-D596462FFAC1}" destId="{F0F4CA27-F76F-5540-89D2-7C3855A77307}" srcOrd="0" destOrd="0" parTransId="{AABFC2EB-3E38-3046-89FD-1A373380EFEA}" sibTransId="{5DF0EEC3-447D-3E42-B544-DF68375F4D1E}"/>
    <dgm:cxn modelId="{651B0BAA-59CC-7E46-B533-85C6065688EE}" srcId="{F0A79993-BCC5-4940-875A-D596462FFAC1}" destId="{9718B120-E738-1E45-AB3D-BA830507CA44}" srcOrd="1" destOrd="0" parTransId="{DA553C04-7299-AA4D-AADB-05318C7B7D53}" sibTransId="{65DB5593-7B75-5544-9472-40EA89755CDF}"/>
    <dgm:cxn modelId="{230C1D87-F7FF-C542-8A62-65395A1A40A5}" type="presParOf" srcId="{F81BF427-ADA3-0746-B93C-8A1241DCD016}" destId="{D1A39BA0-AFE6-E04D-BAAD-C9AC726CE8D7}" srcOrd="0" destOrd="0" presId="urn:microsoft.com/office/officeart/2005/8/layout/vList3"/>
    <dgm:cxn modelId="{797A8F67-F45A-AA42-9BBF-4762CDB5A9EC}" type="presParOf" srcId="{D1A39BA0-AFE6-E04D-BAAD-C9AC726CE8D7}" destId="{26D89BCC-2B0C-9F40-80C3-803E45606D6E}" srcOrd="0" destOrd="0" presId="urn:microsoft.com/office/officeart/2005/8/layout/vList3"/>
    <dgm:cxn modelId="{784FA240-3551-C547-943B-5CCABDB98B7F}" type="presParOf" srcId="{D1A39BA0-AFE6-E04D-BAAD-C9AC726CE8D7}" destId="{AB91997D-2CD6-E94B-9DDA-455E2EC71231}" srcOrd="1" destOrd="0" presId="urn:microsoft.com/office/officeart/2005/8/layout/vList3"/>
    <dgm:cxn modelId="{ECE7A4F1-CF9C-214D-B2DB-16C84EB443F7}" type="presParOf" srcId="{F81BF427-ADA3-0746-B93C-8A1241DCD016}" destId="{42ABA939-E051-1744-BACE-6E8A53E5559D}" srcOrd="1" destOrd="0" presId="urn:microsoft.com/office/officeart/2005/8/layout/vList3"/>
    <dgm:cxn modelId="{3ECCEA3E-8DE4-554A-AC2D-5BBFA0C9D2DC}" type="presParOf" srcId="{F81BF427-ADA3-0746-B93C-8A1241DCD016}" destId="{FD812109-3F84-8744-8DA3-1F18F885499E}" srcOrd="2" destOrd="0" presId="urn:microsoft.com/office/officeart/2005/8/layout/vList3"/>
    <dgm:cxn modelId="{A81B86AB-8A68-2F47-B74D-5240BE9CBBBC}" type="presParOf" srcId="{FD812109-3F84-8744-8DA3-1F18F885499E}" destId="{C78F8EC4-E0C9-4A40-A645-B4C2EA220E38}" srcOrd="0" destOrd="0" presId="urn:microsoft.com/office/officeart/2005/8/layout/vList3"/>
    <dgm:cxn modelId="{46B562DD-134E-3843-9C8B-AC3F6362C27B}" type="presParOf" srcId="{FD812109-3F84-8744-8DA3-1F18F885499E}" destId="{3F87E7CE-E86D-DC47-864B-4F976B081E43}" srcOrd="1" destOrd="0" presId="urn:microsoft.com/office/officeart/2005/8/layout/vList3"/>
    <dgm:cxn modelId="{84943594-CB44-814D-AEF0-034BEC0E0133}" type="presParOf" srcId="{F81BF427-ADA3-0746-B93C-8A1241DCD016}" destId="{A12FA554-A24E-AB40-AAD4-6EE7EA831E86}" srcOrd="3" destOrd="0" presId="urn:microsoft.com/office/officeart/2005/8/layout/vList3"/>
    <dgm:cxn modelId="{E1E9385A-F6C6-9340-8D02-104A885C1877}" type="presParOf" srcId="{F81BF427-ADA3-0746-B93C-8A1241DCD016}" destId="{6F2EA548-F772-9040-BC43-CD496D6BD5BA}" srcOrd="4" destOrd="0" presId="urn:microsoft.com/office/officeart/2005/8/layout/vList3"/>
    <dgm:cxn modelId="{05CC0A5E-AAF4-A541-9610-A187AC14E004}" type="presParOf" srcId="{6F2EA548-F772-9040-BC43-CD496D6BD5BA}" destId="{122EA0D4-A71A-0542-927A-C387EAF6AC77}" srcOrd="0" destOrd="0" presId="urn:microsoft.com/office/officeart/2005/8/layout/vList3"/>
    <dgm:cxn modelId="{43E39BDF-E9F6-F140-87C8-48014C9F985F}" type="presParOf" srcId="{6F2EA548-F772-9040-BC43-CD496D6BD5BA}" destId="{1ACF7CC4-7D86-B04E-931B-E3B1AE3DFF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B02F21-BDEB-1D43-9346-C18EB684175F}" type="doc">
      <dgm:prSet loTypeId="urn:microsoft.com/office/officeart/2005/8/layout/process4" loCatId="" qsTypeId="urn:microsoft.com/office/officeart/2005/8/quickstyle/simple4" qsCatId="simple" csTypeId="urn:microsoft.com/office/officeart/2005/8/colors/colorful1" csCatId="colorful" phldr="1"/>
      <dgm:spPr/>
      <dgm:t>
        <a:bodyPr/>
        <a:lstStyle/>
        <a:p>
          <a:endParaRPr lang="en-US"/>
        </a:p>
      </dgm:t>
    </dgm:pt>
    <dgm:pt modelId="{E0FB8246-D86B-3E44-9303-C604D11A7A4A}">
      <dgm:prSet phldrT="[Text]"/>
      <dgm:spPr/>
      <dgm:t>
        <a:bodyPr/>
        <a:lstStyle/>
        <a:p>
          <a:r>
            <a:rPr lang="en-US" dirty="0"/>
            <a:t>Presentation layer</a:t>
          </a:r>
        </a:p>
      </dgm:t>
    </dgm:pt>
    <dgm:pt modelId="{F3F10884-44B5-DA4F-A36E-DFA71C53D9D0}" type="parTrans" cxnId="{9118FAF9-E641-C94C-8946-AD5F43804046}">
      <dgm:prSet/>
      <dgm:spPr/>
      <dgm:t>
        <a:bodyPr/>
        <a:lstStyle/>
        <a:p>
          <a:endParaRPr lang="en-US"/>
        </a:p>
      </dgm:t>
    </dgm:pt>
    <dgm:pt modelId="{5F20C835-118A-E440-B94B-E6FABD0DEEF6}" type="sibTrans" cxnId="{9118FAF9-E641-C94C-8946-AD5F43804046}">
      <dgm:prSet/>
      <dgm:spPr/>
      <dgm:t>
        <a:bodyPr/>
        <a:lstStyle/>
        <a:p>
          <a:endParaRPr lang="en-US"/>
        </a:p>
      </dgm:t>
    </dgm:pt>
    <dgm:pt modelId="{4675C829-9A49-A740-ADE7-F5985CFF8E2E}">
      <dgm:prSet phldrT="[Text]"/>
      <dgm:spPr/>
      <dgm:t>
        <a:bodyPr/>
        <a:lstStyle/>
        <a:p>
          <a:r>
            <a:rPr lang="en-US" dirty="0"/>
            <a:t>Business layer</a:t>
          </a:r>
        </a:p>
      </dgm:t>
    </dgm:pt>
    <dgm:pt modelId="{F6A8A772-8F3A-574F-8D05-A7BC33BE053C}" type="parTrans" cxnId="{62EDF46C-523A-AC4C-8EA6-EDE26048B2F0}">
      <dgm:prSet/>
      <dgm:spPr/>
      <dgm:t>
        <a:bodyPr/>
        <a:lstStyle/>
        <a:p>
          <a:endParaRPr lang="en-US"/>
        </a:p>
      </dgm:t>
    </dgm:pt>
    <dgm:pt modelId="{70F23F74-92AC-2442-BC8D-C29B42DB713B}" type="sibTrans" cxnId="{62EDF46C-523A-AC4C-8EA6-EDE26048B2F0}">
      <dgm:prSet/>
      <dgm:spPr/>
      <dgm:t>
        <a:bodyPr/>
        <a:lstStyle/>
        <a:p>
          <a:endParaRPr lang="en-US"/>
        </a:p>
      </dgm:t>
    </dgm:pt>
    <dgm:pt modelId="{B963B35F-E1E2-A743-BD15-979B0120BA92}">
      <dgm:prSet phldrT="[Text]"/>
      <dgm:spPr/>
      <dgm:t>
        <a:bodyPr/>
        <a:lstStyle/>
        <a:p>
          <a:r>
            <a:rPr lang="en-US" dirty="0"/>
            <a:t>Data layer</a:t>
          </a:r>
        </a:p>
      </dgm:t>
    </dgm:pt>
    <dgm:pt modelId="{FEAC4A1B-7098-4341-A718-8C16CE6EA2D7}" type="parTrans" cxnId="{356678B8-2D53-3A41-AAD0-83171DC86BD5}">
      <dgm:prSet/>
      <dgm:spPr/>
      <dgm:t>
        <a:bodyPr/>
        <a:lstStyle/>
        <a:p>
          <a:endParaRPr lang="en-US"/>
        </a:p>
      </dgm:t>
    </dgm:pt>
    <dgm:pt modelId="{7B46FA49-9561-714B-8132-3B910DB31A13}" type="sibTrans" cxnId="{356678B8-2D53-3A41-AAD0-83171DC86BD5}">
      <dgm:prSet/>
      <dgm:spPr/>
      <dgm:t>
        <a:bodyPr/>
        <a:lstStyle/>
        <a:p>
          <a:endParaRPr lang="en-US"/>
        </a:p>
      </dgm:t>
    </dgm:pt>
    <dgm:pt modelId="{393AB339-AF8E-2044-A6F4-9980D065C987}" type="pres">
      <dgm:prSet presAssocID="{C6B02F21-BDEB-1D43-9346-C18EB684175F}" presName="Name0" presStyleCnt="0">
        <dgm:presLayoutVars>
          <dgm:dir/>
          <dgm:animLvl val="lvl"/>
          <dgm:resizeHandles val="exact"/>
        </dgm:presLayoutVars>
      </dgm:prSet>
      <dgm:spPr/>
      <dgm:t>
        <a:bodyPr/>
        <a:lstStyle/>
        <a:p>
          <a:endParaRPr lang="en-US"/>
        </a:p>
      </dgm:t>
    </dgm:pt>
    <dgm:pt modelId="{16ACD003-E4D6-BC4A-9F5C-DC6EA657A761}" type="pres">
      <dgm:prSet presAssocID="{B963B35F-E1E2-A743-BD15-979B0120BA92}" presName="boxAndChildren" presStyleCnt="0"/>
      <dgm:spPr/>
    </dgm:pt>
    <dgm:pt modelId="{257983A5-8B8B-0B4F-9DD8-1A1879CA3B1B}" type="pres">
      <dgm:prSet presAssocID="{B963B35F-E1E2-A743-BD15-979B0120BA92}" presName="parentTextBox" presStyleLbl="node1" presStyleIdx="0" presStyleCnt="3"/>
      <dgm:spPr/>
      <dgm:t>
        <a:bodyPr/>
        <a:lstStyle/>
        <a:p>
          <a:endParaRPr lang="en-US"/>
        </a:p>
      </dgm:t>
    </dgm:pt>
    <dgm:pt modelId="{B812AED1-3CDE-7845-84E6-7089C7766EDF}" type="pres">
      <dgm:prSet presAssocID="{70F23F74-92AC-2442-BC8D-C29B42DB713B}" presName="sp" presStyleCnt="0"/>
      <dgm:spPr/>
    </dgm:pt>
    <dgm:pt modelId="{2B38F898-C783-A041-B38D-137CC95C801E}" type="pres">
      <dgm:prSet presAssocID="{4675C829-9A49-A740-ADE7-F5985CFF8E2E}" presName="arrowAndChildren" presStyleCnt="0"/>
      <dgm:spPr/>
    </dgm:pt>
    <dgm:pt modelId="{08202CFA-F3F5-E346-B1F3-0B7E712C8A65}" type="pres">
      <dgm:prSet presAssocID="{4675C829-9A49-A740-ADE7-F5985CFF8E2E}" presName="parentTextArrow" presStyleLbl="node1" presStyleIdx="1" presStyleCnt="3"/>
      <dgm:spPr/>
      <dgm:t>
        <a:bodyPr/>
        <a:lstStyle/>
        <a:p>
          <a:endParaRPr lang="en-US"/>
        </a:p>
      </dgm:t>
    </dgm:pt>
    <dgm:pt modelId="{B338E7D5-BDC8-FC47-BBF4-0791342D5396}" type="pres">
      <dgm:prSet presAssocID="{5F20C835-118A-E440-B94B-E6FABD0DEEF6}" presName="sp" presStyleCnt="0"/>
      <dgm:spPr/>
    </dgm:pt>
    <dgm:pt modelId="{9AB81E8E-8908-D444-AE06-AF5F2425DCDF}" type="pres">
      <dgm:prSet presAssocID="{E0FB8246-D86B-3E44-9303-C604D11A7A4A}" presName="arrowAndChildren" presStyleCnt="0"/>
      <dgm:spPr/>
    </dgm:pt>
    <dgm:pt modelId="{F3C47D81-D7C4-EF48-A943-FE5A7616A96B}" type="pres">
      <dgm:prSet presAssocID="{E0FB8246-D86B-3E44-9303-C604D11A7A4A}" presName="parentTextArrow" presStyleLbl="node1" presStyleIdx="2" presStyleCnt="3" custLinFactNeighborY="-24129"/>
      <dgm:spPr/>
      <dgm:t>
        <a:bodyPr/>
        <a:lstStyle/>
        <a:p>
          <a:endParaRPr lang="en-US"/>
        </a:p>
      </dgm:t>
    </dgm:pt>
  </dgm:ptLst>
  <dgm:cxnLst>
    <dgm:cxn modelId="{356678B8-2D53-3A41-AAD0-83171DC86BD5}" srcId="{C6B02F21-BDEB-1D43-9346-C18EB684175F}" destId="{B963B35F-E1E2-A743-BD15-979B0120BA92}" srcOrd="2" destOrd="0" parTransId="{FEAC4A1B-7098-4341-A718-8C16CE6EA2D7}" sibTransId="{7B46FA49-9561-714B-8132-3B910DB31A13}"/>
    <dgm:cxn modelId="{9118FAF9-E641-C94C-8946-AD5F43804046}" srcId="{C6B02F21-BDEB-1D43-9346-C18EB684175F}" destId="{E0FB8246-D86B-3E44-9303-C604D11A7A4A}" srcOrd="0" destOrd="0" parTransId="{F3F10884-44B5-DA4F-A36E-DFA71C53D9D0}" sibTransId="{5F20C835-118A-E440-B94B-E6FABD0DEEF6}"/>
    <dgm:cxn modelId="{07C9C099-E85D-6448-B1B3-CBEC9589A128}" type="presOf" srcId="{B963B35F-E1E2-A743-BD15-979B0120BA92}" destId="{257983A5-8B8B-0B4F-9DD8-1A1879CA3B1B}" srcOrd="0" destOrd="0" presId="urn:microsoft.com/office/officeart/2005/8/layout/process4"/>
    <dgm:cxn modelId="{EB58974B-3E89-C849-9837-D503D65E444D}" type="presOf" srcId="{E0FB8246-D86B-3E44-9303-C604D11A7A4A}" destId="{F3C47D81-D7C4-EF48-A943-FE5A7616A96B}" srcOrd="0" destOrd="0" presId="urn:microsoft.com/office/officeart/2005/8/layout/process4"/>
    <dgm:cxn modelId="{62EDF46C-523A-AC4C-8EA6-EDE26048B2F0}" srcId="{C6B02F21-BDEB-1D43-9346-C18EB684175F}" destId="{4675C829-9A49-A740-ADE7-F5985CFF8E2E}" srcOrd="1" destOrd="0" parTransId="{F6A8A772-8F3A-574F-8D05-A7BC33BE053C}" sibTransId="{70F23F74-92AC-2442-BC8D-C29B42DB713B}"/>
    <dgm:cxn modelId="{FB44058F-376A-504D-87E3-94D978624C26}" type="presOf" srcId="{4675C829-9A49-A740-ADE7-F5985CFF8E2E}" destId="{08202CFA-F3F5-E346-B1F3-0B7E712C8A65}" srcOrd="0" destOrd="0" presId="urn:microsoft.com/office/officeart/2005/8/layout/process4"/>
    <dgm:cxn modelId="{BB6F4C43-BBF7-5246-A2F5-6A46278E4F9E}" type="presOf" srcId="{C6B02F21-BDEB-1D43-9346-C18EB684175F}" destId="{393AB339-AF8E-2044-A6F4-9980D065C987}" srcOrd="0" destOrd="0" presId="urn:microsoft.com/office/officeart/2005/8/layout/process4"/>
    <dgm:cxn modelId="{062CA5F2-33FA-424D-A923-B6F91DC17210}" type="presParOf" srcId="{393AB339-AF8E-2044-A6F4-9980D065C987}" destId="{16ACD003-E4D6-BC4A-9F5C-DC6EA657A761}" srcOrd="0" destOrd="0" presId="urn:microsoft.com/office/officeart/2005/8/layout/process4"/>
    <dgm:cxn modelId="{31FB9ABA-512B-9C46-BBE6-F0689539B59C}" type="presParOf" srcId="{16ACD003-E4D6-BC4A-9F5C-DC6EA657A761}" destId="{257983A5-8B8B-0B4F-9DD8-1A1879CA3B1B}" srcOrd="0" destOrd="0" presId="urn:microsoft.com/office/officeart/2005/8/layout/process4"/>
    <dgm:cxn modelId="{DC6BCD5C-05C1-354F-87DC-62BBF6BF13DC}" type="presParOf" srcId="{393AB339-AF8E-2044-A6F4-9980D065C987}" destId="{B812AED1-3CDE-7845-84E6-7089C7766EDF}" srcOrd="1" destOrd="0" presId="urn:microsoft.com/office/officeart/2005/8/layout/process4"/>
    <dgm:cxn modelId="{945039C2-6A76-F540-A7ED-84EF3C10794F}" type="presParOf" srcId="{393AB339-AF8E-2044-A6F4-9980D065C987}" destId="{2B38F898-C783-A041-B38D-137CC95C801E}" srcOrd="2" destOrd="0" presId="urn:microsoft.com/office/officeart/2005/8/layout/process4"/>
    <dgm:cxn modelId="{E733BDB8-42CA-7141-9D56-66984E361431}" type="presParOf" srcId="{2B38F898-C783-A041-B38D-137CC95C801E}" destId="{08202CFA-F3F5-E346-B1F3-0B7E712C8A65}" srcOrd="0" destOrd="0" presId="urn:microsoft.com/office/officeart/2005/8/layout/process4"/>
    <dgm:cxn modelId="{1F98523C-F052-C74F-AEBD-718205886D1C}" type="presParOf" srcId="{393AB339-AF8E-2044-A6F4-9980D065C987}" destId="{B338E7D5-BDC8-FC47-BBF4-0791342D5396}" srcOrd="3" destOrd="0" presId="urn:microsoft.com/office/officeart/2005/8/layout/process4"/>
    <dgm:cxn modelId="{93D13B2A-5B1E-FA45-B50D-189A8CB672DE}" type="presParOf" srcId="{393AB339-AF8E-2044-A6F4-9980D065C987}" destId="{9AB81E8E-8908-D444-AE06-AF5F2425DCDF}" srcOrd="4" destOrd="0" presId="urn:microsoft.com/office/officeart/2005/8/layout/process4"/>
    <dgm:cxn modelId="{0CDE01F9-2209-E74B-A240-813432EBA045}" type="presParOf" srcId="{9AB81E8E-8908-D444-AE06-AF5F2425DCDF}" destId="{F3C47D81-D7C4-EF48-A943-FE5A7616A96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1997D-2CD6-E94B-9DDA-455E2EC71231}">
      <dsp:nvSpPr>
        <dsp:cNvPr id="0" name=""/>
        <dsp:cNvSpPr/>
      </dsp:nvSpPr>
      <dsp:spPr>
        <a:xfrm rot="10800000">
          <a:off x="2319708" y="1036"/>
          <a:ext cx="7934893" cy="1284281"/>
        </a:xfrm>
        <a:prstGeom prst="homePlat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6332" tIns="140970" rIns="263144" bIns="140970" numCol="1" spcCol="1270" anchor="ctr" anchorCtr="0">
          <a:noAutofit/>
        </a:bodyPr>
        <a:lstStyle/>
        <a:p>
          <a:pPr lvl="0" algn="l" defTabSz="1644650">
            <a:lnSpc>
              <a:spcPct val="90000"/>
            </a:lnSpc>
            <a:spcBef>
              <a:spcPct val="0"/>
            </a:spcBef>
            <a:spcAft>
              <a:spcPct val="35000"/>
            </a:spcAft>
          </a:pPr>
          <a:r>
            <a:rPr lang="en-GB" sz="3700" b="1" kern="1200" dirty="0">
              <a:solidFill>
                <a:schemeClr val="accent4">
                  <a:lumMod val="60000"/>
                  <a:lumOff val="40000"/>
                </a:schemeClr>
              </a:solidFill>
            </a:rPr>
            <a:t>Types of Data-Driven Applications </a:t>
          </a:r>
          <a:endParaRPr lang="en-US" sz="3700" kern="1200" dirty="0">
            <a:solidFill>
              <a:schemeClr val="bg1"/>
            </a:solidFill>
          </a:endParaRPr>
        </a:p>
      </dsp:txBody>
      <dsp:txXfrm rot="10800000">
        <a:off x="2640778" y="1036"/>
        <a:ext cx="7613823" cy="1284281"/>
      </dsp:txXfrm>
    </dsp:sp>
    <dsp:sp modelId="{26D89BCC-2B0C-9F40-80C3-803E45606D6E}">
      <dsp:nvSpPr>
        <dsp:cNvPr id="0" name=""/>
        <dsp:cNvSpPr/>
      </dsp:nvSpPr>
      <dsp:spPr>
        <a:xfrm>
          <a:off x="1677568" y="1036"/>
          <a:ext cx="1284281" cy="1284281"/>
        </a:xfrm>
        <a:prstGeom prst="ellipse">
          <a:avLst/>
        </a:prstGeom>
        <a:blipFill>
          <a:blip xmlns:r="http://schemas.openxmlformats.org/officeDocument/2006/relationships" r:embed="rId1"/>
          <a:srcRect/>
          <a:stretch>
            <a:fillRect l="-23000" r="-23000"/>
          </a:stretch>
        </a:blipFill>
        <a:ln>
          <a:noFill/>
        </a:ln>
        <a:effectLst/>
      </dsp:spPr>
      <dsp:style>
        <a:lnRef idx="0">
          <a:scrgbClr r="0" g="0" b="0"/>
        </a:lnRef>
        <a:fillRef idx="1">
          <a:scrgbClr r="0" g="0" b="0"/>
        </a:fillRef>
        <a:effectRef idx="2">
          <a:scrgbClr r="0" g="0" b="0"/>
        </a:effectRef>
        <a:fontRef idx="minor"/>
      </dsp:style>
    </dsp:sp>
    <dsp:sp modelId="{3F87E7CE-E86D-DC47-864B-4F976B081E43}">
      <dsp:nvSpPr>
        <dsp:cNvPr id="0" name=""/>
        <dsp:cNvSpPr/>
      </dsp:nvSpPr>
      <dsp:spPr>
        <a:xfrm rot="10800000">
          <a:off x="2319708" y="1654214"/>
          <a:ext cx="7934893" cy="1284281"/>
        </a:xfrm>
        <a:prstGeom prst="homePlat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6332" tIns="140970" rIns="263144" bIns="140970" numCol="1" spcCol="1270" anchor="ctr" anchorCtr="0">
          <a:noAutofit/>
        </a:bodyPr>
        <a:lstStyle/>
        <a:p>
          <a:pPr lvl="0" algn="l" defTabSz="1644650">
            <a:lnSpc>
              <a:spcPct val="90000"/>
            </a:lnSpc>
            <a:spcBef>
              <a:spcPct val="0"/>
            </a:spcBef>
            <a:spcAft>
              <a:spcPct val="35000"/>
            </a:spcAft>
          </a:pPr>
          <a:r>
            <a:rPr lang="en-US" sz="3700" kern="1200" dirty="0">
              <a:solidFill>
                <a:schemeClr val="bg1"/>
              </a:solidFill>
            </a:rPr>
            <a:t>Database Coding patterns</a:t>
          </a:r>
        </a:p>
      </dsp:txBody>
      <dsp:txXfrm rot="10800000">
        <a:off x="2640778" y="1654214"/>
        <a:ext cx="7613823" cy="1284281"/>
      </dsp:txXfrm>
    </dsp:sp>
    <dsp:sp modelId="{C78F8EC4-E0C9-4A40-A645-B4C2EA220E38}">
      <dsp:nvSpPr>
        <dsp:cNvPr id="0" name=""/>
        <dsp:cNvSpPr/>
      </dsp:nvSpPr>
      <dsp:spPr>
        <a:xfrm>
          <a:off x="1677568" y="1668534"/>
          <a:ext cx="1284281" cy="1284281"/>
        </a:xfrm>
        <a:prstGeom prst="ellipse">
          <a:avLst/>
        </a:prstGeom>
        <a:blipFill>
          <a:blip xmlns:r="http://schemas.openxmlformats.org/officeDocument/2006/relationships" r:embed="rId2"/>
          <a:srcRect/>
          <a:stretch>
            <a:fillRect l="-51000" r="-51000"/>
          </a:stretch>
        </a:blipFill>
        <a:ln>
          <a:noFill/>
        </a:ln>
        <a:effectLst/>
      </dsp:spPr>
      <dsp:style>
        <a:lnRef idx="0">
          <a:scrgbClr r="0" g="0" b="0"/>
        </a:lnRef>
        <a:fillRef idx="1">
          <a:scrgbClr r="0" g="0" b="0"/>
        </a:fillRef>
        <a:effectRef idx="2">
          <a:scrgbClr r="0" g="0" b="0"/>
        </a:effectRef>
        <a:fontRef idx="minor"/>
      </dsp:style>
    </dsp:sp>
    <dsp:sp modelId="{1ACF7CC4-7D86-B04E-931B-E3B1AE3DFFEF}">
      <dsp:nvSpPr>
        <dsp:cNvPr id="0" name=""/>
        <dsp:cNvSpPr/>
      </dsp:nvSpPr>
      <dsp:spPr>
        <a:xfrm rot="10800000">
          <a:off x="2319708" y="3307392"/>
          <a:ext cx="7934893" cy="1284281"/>
        </a:xfrm>
        <a:prstGeom prst="homePlate">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6332" tIns="140970" rIns="263144" bIns="140970" numCol="1" spcCol="1270" anchor="ctr" anchorCtr="0">
          <a:noAutofit/>
        </a:bodyPr>
        <a:lstStyle/>
        <a:p>
          <a:pPr lvl="0" algn="l" defTabSz="1644650">
            <a:lnSpc>
              <a:spcPct val="90000"/>
            </a:lnSpc>
            <a:spcBef>
              <a:spcPct val="0"/>
            </a:spcBef>
            <a:spcAft>
              <a:spcPct val="35000"/>
            </a:spcAft>
          </a:pPr>
          <a:r>
            <a:rPr lang="en-US" sz="3700" kern="1200" dirty="0">
              <a:solidFill>
                <a:schemeClr val="bg1"/>
              </a:solidFill>
            </a:rPr>
            <a:t>Entity Framework</a:t>
          </a:r>
        </a:p>
      </dsp:txBody>
      <dsp:txXfrm rot="10800000">
        <a:off x="2640778" y="3307392"/>
        <a:ext cx="7613823" cy="1284281"/>
      </dsp:txXfrm>
    </dsp:sp>
    <dsp:sp modelId="{122EA0D4-A71A-0542-927A-C387EAF6AC77}">
      <dsp:nvSpPr>
        <dsp:cNvPr id="0" name=""/>
        <dsp:cNvSpPr/>
      </dsp:nvSpPr>
      <dsp:spPr>
        <a:xfrm>
          <a:off x="1677568" y="3307392"/>
          <a:ext cx="1284281" cy="1284281"/>
        </a:xfrm>
        <a:prstGeom prst="ellipse">
          <a:avLst/>
        </a:prstGeom>
        <a:blipFill>
          <a:blip xmlns:r="http://schemas.openxmlformats.org/officeDocument/2006/relationships" r:embed="rId3"/>
          <a:srcRect/>
          <a:stretch>
            <a:fillRect l="-17000" r="-17000"/>
          </a:stretch>
        </a:blipFill>
        <a:ln>
          <a:noFill/>
        </a:ln>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983A5-8B8B-0B4F-9DD8-1A1879CA3B1B}">
      <dsp:nvSpPr>
        <dsp:cNvPr id="0" name=""/>
        <dsp:cNvSpPr/>
      </dsp:nvSpPr>
      <dsp:spPr>
        <a:xfrm>
          <a:off x="0" y="2101290"/>
          <a:ext cx="2764133" cy="6896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a:t>Data layer</a:t>
          </a:r>
        </a:p>
      </dsp:txBody>
      <dsp:txXfrm>
        <a:off x="0" y="2101290"/>
        <a:ext cx="2764133" cy="689690"/>
      </dsp:txXfrm>
    </dsp:sp>
    <dsp:sp modelId="{08202CFA-F3F5-E346-B1F3-0B7E712C8A65}">
      <dsp:nvSpPr>
        <dsp:cNvPr id="0" name=""/>
        <dsp:cNvSpPr/>
      </dsp:nvSpPr>
      <dsp:spPr>
        <a:xfrm rot="10800000">
          <a:off x="0" y="1050892"/>
          <a:ext cx="2764133" cy="1060744"/>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a:t>Business layer</a:t>
          </a:r>
        </a:p>
      </dsp:txBody>
      <dsp:txXfrm rot="10800000">
        <a:off x="0" y="1050892"/>
        <a:ext cx="2764133" cy="689240"/>
      </dsp:txXfrm>
    </dsp:sp>
    <dsp:sp modelId="{F3C47D81-D7C4-EF48-A943-FE5A7616A96B}">
      <dsp:nvSpPr>
        <dsp:cNvPr id="0" name=""/>
        <dsp:cNvSpPr/>
      </dsp:nvSpPr>
      <dsp:spPr>
        <a:xfrm rot="10800000">
          <a:off x="0" y="0"/>
          <a:ext cx="2764133" cy="1060744"/>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a:t>Presentation layer</a:t>
          </a:r>
        </a:p>
      </dsp:txBody>
      <dsp:txXfrm rot="10800000">
        <a:off x="0" y="0"/>
        <a:ext cx="2764133" cy="68924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a:t>
            </a:fld>
            <a:endParaRPr lang="en-US"/>
          </a:p>
        </p:txBody>
      </p:sp>
    </p:spTree>
    <p:extLst>
      <p:ext uri="{BB962C8B-B14F-4D97-AF65-F5344CB8AC3E}">
        <p14:creationId xmlns:p14="http://schemas.microsoft.com/office/powerpoint/2010/main" val="144973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2</a:t>
            </a:fld>
            <a:endParaRPr lang="en-US"/>
          </a:p>
        </p:txBody>
      </p:sp>
    </p:spTree>
    <p:extLst>
      <p:ext uri="{BB962C8B-B14F-4D97-AF65-F5344CB8AC3E}">
        <p14:creationId xmlns:p14="http://schemas.microsoft.com/office/powerpoint/2010/main" val="2832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poll.</a:t>
            </a:r>
          </a:p>
        </p:txBody>
      </p:sp>
      <p:sp>
        <p:nvSpPr>
          <p:cNvPr id="4" name="Slide Number Placeholder 3"/>
          <p:cNvSpPr>
            <a:spLocks noGrp="1"/>
          </p:cNvSpPr>
          <p:nvPr>
            <p:ph type="sldNum" sz="quarter" idx="10"/>
          </p:nvPr>
        </p:nvSpPr>
        <p:spPr/>
        <p:txBody>
          <a:bodyPr/>
          <a:lstStyle/>
          <a:p>
            <a:fld id="{69424E20-1573-2443-BA4F-3E0C57E9D3E7}" type="slidenum">
              <a:rPr lang="en-US" smtClean="0"/>
              <a:t>3</a:t>
            </a:fld>
            <a:endParaRPr lang="en-US"/>
          </a:p>
        </p:txBody>
      </p:sp>
    </p:spTree>
    <p:extLst>
      <p:ext uri="{BB962C8B-B14F-4D97-AF65-F5344CB8AC3E}">
        <p14:creationId xmlns:p14="http://schemas.microsoft.com/office/powerpoint/2010/main" val="181899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backend development usually refers to writing code for the server-side, handling data, providing API’s, managing security, deployment etc.</a:t>
            </a:r>
          </a:p>
          <a:p>
            <a:r>
              <a:rPr lang="en-US" dirty="0"/>
              <a:t>Front end development refers to writing code for the client side, maybe web clients running in users browsers, working on the user interface, presentation logic, browser combability, performance, responsiveness etc.</a:t>
            </a:r>
          </a:p>
          <a:p>
            <a:endParaRPr lang="en-US" dirty="0"/>
          </a:p>
          <a:p>
            <a:r>
              <a:rPr lang="en-US" dirty="0"/>
              <a:t>Backend and front end do not usually share code.  They are likely to be written in different languages, run on different types of machines and possibly be in different geographical locations.  They communicate via the HTTP client-server architecture.  </a:t>
            </a:r>
          </a:p>
          <a:p>
            <a:endParaRPr lang="en-US" dirty="0"/>
          </a:p>
          <a:p>
            <a:r>
              <a:rPr lang="en-US" dirty="0"/>
              <a:t>The intended user for the backend is the computer system, the frontend is for humans.</a:t>
            </a:r>
          </a:p>
        </p:txBody>
      </p:sp>
      <p:sp>
        <p:nvSpPr>
          <p:cNvPr id="4" name="Slide Number Placeholder 3"/>
          <p:cNvSpPr>
            <a:spLocks noGrp="1"/>
          </p:cNvSpPr>
          <p:nvPr>
            <p:ph type="sldNum" sz="quarter" idx="10"/>
          </p:nvPr>
        </p:nvSpPr>
        <p:spPr/>
        <p:txBody>
          <a:bodyPr/>
          <a:lstStyle/>
          <a:p>
            <a:fld id="{69424E20-1573-2443-BA4F-3E0C57E9D3E7}" type="slidenum">
              <a:rPr lang="en-US" smtClean="0"/>
              <a:t>4</a:t>
            </a:fld>
            <a:endParaRPr lang="en-US"/>
          </a:p>
        </p:txBody>
      </p:sp>
    </p:spTree>
    <p:extLst>
      <p:ext uri="{BB962C8B-B14F-4D97-AF65-F5344CB8AC3E}">
        <p14:creationId xmlns:p14="http://schemas.microsoft.com/office/powerpoint/2010/main" val="255320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15</a:t>
            </a:fld>
            <a:endParaRPr lang="en-US"/>
          </a:p>
        </p:txBody>
      </p:sp>
    </p:spTree>
    <p:extLst>
      <p:ext uri="{BB962C8B-B14F-4D97-AF65-F5344CB8AC3E}">
        <p14:creationId xmlns:p14="http://schemas.microsoft.com/office/powerpoint/2010/main" val="145258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18</a:t>
            </a:fld>
            <a:endParaRPr lang="en-US"/>
          </a:p>
        </p:txBody>
      </p:sp>
    </p:spTree>
    <p:extLst>
      <p:ext uri="{BB962C8B-B14F-4D97-AF65-F5344CB8AC3E}">
        <p14:creationId xmlns:p14="http://schemas.microsoft.com/office/powerpoint/2010/main" val="234024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duotone>
              <a:prstClr val="black"/>
              <a:schemeClr val="tx1">
                <a:lumMod val="95000"/>
                <a:lumOff val="5000"/>
                <a:tint val="45000"/>
                <a:satMod val="400000"/>
              </a:schemeClr>
            </a:duotone>
            <a:alphaModFix amt="10000"/>
            <a:extLst>
              <a:ext uri="{28A0092B-C50C-407E-A947-70E740481C1C}">
                <a14:useLocalDpi xmlns:a14="http://schemas.microsoft.com/office/drawing/2010/main"/>
              </a:ext>
            </a:extLst>
          </a:blip>
          <a:srcRect t="27292" r="4559" b="25287"/>
          <a:stretch/>
        </p:blipFill>
        <p:spPr>
          <a:xfrm>
            <a:off x="838201" y="1"/>
            <a:ext cx="113538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11/5/2023</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Welcome to COMP2001</a:t>
            </a:r>
            <a:br>
              <a:rPr lang="en-US" sz="5400" b="1" dirty="0">
                <a:cs typeface="Calibri Light"/>
              </a:rPr>
            </a:br>
            <a:r>
              <a:rPr lang="en-US" sz="5400" b="1" dirty="0">
                <a:cs typeface="Calibri Light"/>
              </a:rPr>
              <a:t>Information Management and Retrieval</a:t>
            </a:r>
            <a:endParaRPr lang="en-US" sz="5400" b="1" dirty="0"/>
          </a:p>
        </p:txBody>
      </p:sp>
      <p:sp>
        <p:nvSpPr>
          <p:cNvPr id="3" name="Subtitle 2"/>
          <p:cNvSpPr>
            <a:spLocks noGrp="1"/>
          </p:cNvSpPr>
          <p:nvPr>
            <p:ph type="subTitle" idx="1"/>
          </p:nvPr>
        </p:nvSpPr>
        <p:spPr>
          <a:xfrm>
            <a:off x="391625" y="3493066"/>
            <a:ext cx="7337913" cy="1655762"/>
          </a:xfrm>
        </p:spPr>
        <p:txBody>
          <a:bodyPr>
            <a:normAutofit/>
          </a:bodyPr>
          <a:lstStyle/>
          <a:p>
            <a:pPr algn="r"/>
            <a:r>
              <a:rPr lang="en-US" sz="2800" dirty="0" smtClean="0"/>
              <a:t>Martin Read</a:t>
            </a:r>
            <a:endParaRPr lang="en-US" sz="2800" dirty="0"/>
          </a:p>
        </p:txBody>
      </p:sp>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2912-28FA-FA45-945F-F00D74A008C4}"/>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89683CA7-6733-8A47-9DAF-CE34680B254E}"/>
              </a:ext>
            </a:extLst>
          </p:cNvPr>
          <p:cNvSpPr>
            <a:spLocks noGrp="1"/>
          </p:cNvSpPr>
          <p:nvPr>
            <p:ph idx="1"/>
          </p:nvPr>
        </p:nvSpPr>
        <p:spPr>
          <a:xfrm>
            <a:off x="618066" y="1436158"/>
            <a:ext cx="6337370" cy="4253442"/>
          </a:xfrm>
        </p:spPr>
        <p:txBody>
          <a:bodyPr/>
          <a:lstStyle/>
          <a:p>
            <a:r>
              <a:rPr lang="en-US" dirty="0"/>
              <a:t>Spend ten minutes creating a route for a user for the following user story</a:t>
            </a:r>
          </a:p>
          <a:p>
            <a:pPr lvl="1"/>
            <a:r>
              <a:rPr lang="en-US" dirty="0"/>
              <a:t>As a customer I wish to order a pizza</a:t>
            </a:r>
          </a:p>
          <a:p>
            <a:r>
              <a:rPr lang="en-US" dirty="0"/>
              <a:t>On a piece of paper sketch out what you think the user should see on each screen</a:t>
            </a:r>
          </a:p>
        </p:txBody>
      </p:sp>
      <p:sp>
        <p:nvSpPr>
          <p:cNvPr id="4" name="Oval 3">
            <a:extLst>
              <a:ext uri="{FF2B5EF4-FFF2-40B4-BE49-F238E27FC236}">
                <a16:creationId xmlns:a16="http://schemas.microsoft.com/office/drawing/2014/main" id="{22D1DBFE-5610-FB49-8C2F-F941ABF39777}"/>
              </a:ext>
            </a:extLst>
          </p:cNvPr>
          <p:cNvSpPr/>
          <p:nvPr/>
        </p:nvSpPr>
        <p:spPr>
          <a:xfrm>
            <a:off x="9433932" y="4549698"/>
            <a:ext cx="1919868" cy="162726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200" dirty="0"/>
              <a:t>10</a:t>
            </a:r>
            <a:endParaRPr lang="en-US" dirty="0"/>
          </a:p>
        </p:txBody>
      </p:sp>
    </p:spTree>
    <p:extLst>
      <p:ext uri="{BB962C8B-B14F-4D97-AF65-F5344CB8AC3E}">
        <p14:creationId xmlns:p14="http://schemas.microsoft.com/office/powerpoint/2010/main" val="139222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84F7-F240-5F44-965F-EA152EB2DF8E}"/>
              </a:ext>
            </a:extLst>
          </p:cNvPr>
          <p:cNvSpPr>
            <a:spLocks noGrp="1"/>
          </p:cNvSpPr>
          <p:nvPr>
            <p:ph type="title"/>
          </p:nvPr>
        </p:nvSpPr>
        <p:spPr/>
        <p:txBody>
          <a:bodyPr/>
          <a:lstStyle/>
          <a:p>
            <a:r>
              <a:rPr lang="en-US" dirty="0"/>
              <a:t>Code design</a:t>
            </a:r>
          </a:p>
        </p:txBody>
      </p:sp>
      <p:sp>
        <p:nvSpPr>
          <p:cNvPr id="3" name="Content Placeholder 2">
            <a:extLst>
              <a:ext uri="{FF2B5EF4-FFF2-40B4-BE49-F238E27FC236}">
                <a16:creationId xmlns:a16="http://schemas.microsoft.com/office/drawing/2014/main" id="{33BCBA66-0291-6A48-8C91-A66CD0454974}"/>
              </a:ext>
            </a:extLst>
          </p:cNvPr>
          <p:cNvSpPr>
            <a:spLocks noGrp="1"/>
          </p:cNvSpPr>
          <p:nvPr>
            <p:ph idx="1"/>
          </p:nvPr>
        </p:nvSpPr>
        <p:spPr>
          <a:xfrm>
            <a:off x="838199" y="1486958"/>
            <a:ext cx="10621297" cy="3851958"/>
          </a:xfrm>
        </p:spPr>
        <p:txBody>
          <a:bodyPr/>
          <a:lstStyle/>
          <a:p>
            <a:r>
              <a:rPr lang="en-US" dirty="0"/>
              <a:t>Consider the language in use</a:t>
            </a:r>
          </a:p>
          <a:p>
            <a:r>
              <a:rPr lang="en-US" dirty="0"/>
              <a:t>ASP.NET uses C# as “code behind”</a:t>
            </a:r>
          </a:p>
          <a:p>
            <a:pPr lvl="1"/>
            <a:r>
              <a:rPr lang="en-US" dirty="0"/>
              <a:t>It is compiled</a:t>
            </a:r>
          </a:p>
          <a:p>
            <a:pPr lvl="1"/>
            <a:r>
              <a:rPr lang="en-US" dirty="0"/>
              <a:t>Takes a while on first loading</a:t>
            </a:r>
          </a:p>
          <a:p>
            <a:r>
              <a:rPr lang="en-US" dirty="0"/>
              <a:t>ASP.NET Core is now open source and cross platform</a:t>
            </a:r>
          </a:p>
          <a:p>
            <a:r>
              <a:rPr lang="en-US" dirty="0"/>
              <a:t>ASP.NET has many different projects – Tim Corey gives a good discussion on these here -https://</a:t>
            </a:r>
            <a:r>
              <a:rPr lang="en-US" dirty="0" err="1"/>
              <a:t>www.youtube.com</a:t>
            </a:r>
            <a:r>
              <a:rPr lang="en-US" dirty="0"/>
              <a:t>/</a:t>
            </a:r>
            <a:r>
              <a:rPr lang="en-US" dirty="0" err="1"/>
              <a:t>watch?v</a:t>
            </a:r>
            <a:r>
              <a:rPr lang="en-US" dirty="0"/>
              <a:t>=</a:t>
            </a:r>
            <a:r>
              <a:rPr lang="en-US" dirty="0" err="1"/>
              <a:t>YhojOiGjGvQ</a:t>
            </a:r>
            <a:endParaRPr lang="en-US" dirty="0"/>
          </a:p>
        </p:txBody>
      </p:sp>
      <p:sp>
        <p:nvSpPr>
          <p:cNvPr id="4" name="Rounded Rectangle 3">
            <a:extLst>
              <a:ext uri="{FF2B5EF4-FFF2-40B4-BE49-F238E27FC236}">
                <a16:creationId xmlns:a16="http://schemas.microsoft.com/office/drawing/2014/main" id="{EC1AFB5C-7F8C-9245-9084-D200841BE4CB}"/>
              </a:ext>
            </a:extLst>
          </p:cNvPr>
          <p:cNvSpPr/>
          <p:nvPr/>
        </p:nvSpPr>
        <p:spPr>
          <a:xfrm>
            <a:off x="5571066" y="5588000"/>
            <a:ext cx="6214534" cy="76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Concepts are the same irrespective of language.  Try and think at a meta-level and then look up syntax</a:t>
            </a:r>
          </a:p>
        </p:txBody>
      </p:sp>
    </p:spTree>
    <p:extLst>
      <p:ext uri="{BB962C8B-B14F-4D97-AF65-F5344CB8AC3E}">
        <p14:creationId xmlns:p14="http://schemas.microsoft.com/office/powerpoint/2010/main" val="2287986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6DEC3-F26B-9042-8542-B565B23EBF78}"/>
              </a:ext>
            </a:extLst>
          </p:cNvPr>
          <p:cNvSpPr>
            <a:spLocks noGrp="1"/>
          </p:cNvSpPr>
          <p:nvPr>
            <p:ph type="title"/>
          </p:nvPr>
        </p:nvSpPr>
        <p:spPr/>
        <p:txBody>
          <a:bodyPr/>
          <a:lstStyle/>
          <a:p>
            <a:r>
              <a:rPr lang="en-US" dirty="0"/>
              <a:t>Data Access Patterns</a:t>
            </a:r>
          </a:p>
        </p:txBody>
      </p:sp>
      <p:sp>
        <p:nvSpPr>
          <p:cNvPr id="3" name="Content Placeholder 2">
            <a:extLst>
              <a:ext uri="{FF2B5EF4-FFF2-40B4-BE49-F238E27FC236}">
                <a16:creationId xmlns:a16="http://schemas.microsoft.com/office/drawing/2014/main" id="{D8E22964-DD98-BA46-AACD-FAD58E4D973C}"/>
              </a:ext>
            </a:extLst>
          </p:cNvPr>
          <p:cNvSpPr>
            <a:spLocks noGrp="1"/>
          </p:cNvSpPr>
          <p:nvPr>
            <p:ph idx="1"/>
          </p:nvPr>
        </p:nvSpPr>
        <p:spPr/>
        <p:txBody>
          <a:bodyPr/>
          <a:lstStyle/>
          <a:p>
            <a:r>
              <a:rPr lang="en-US" dirty="0"/>
              <a:t>Some basics for our development</a:t>
            </a:r>
          </a:p>
          <a:p>
            <a:r>
              <a:rPr lang="en-US" dirty="0"/>
              <a:t>KISS – do not overcomplicate things</a:t>
            </a:r>
          </a:p>
          <a:p>
            <a:r>
              <a:rPr lang="en-US" dirty="0"/>
              <a:t>DRY – Use abstraction to pull out the common things and put in one location</a:t>
            </a:r>
          </a:p>
          <a:p>
            <a:r>
              <a:rPr lang="en-US" dirty="0"/>
              <a:t>YAGNI – Do not put in things that have not been asked for.</a:t>
            </a:r>
          </a:p>
          <a:p>
            <a:r>
              <a:rPr lang="en-US" dirty="0"/>
              <a:t>SOC – Encapsulate unique </a:t>
            </a:r>
            <a:r>
              <a:rPr lang="en-US" dirty="0" err="1"/>
              <a:t>behaviour</a:t>
            </a:r>
            <a:r>
              <a:rPr lang="en-US" dirty="0"/>
              <a:t> and data that can be used by other classes.  Separate things out so that you can increase code reuse, maintenance and testability</a:t>
            </a:r>
          </a:p>
        </p:txBody>
      </p:sp>
      <p:sp>
        <p:nvSpPr>
          <p:cNvPr id="4" name="Rounded Rectangle 3">
            <a:extLst>
              <a:ext uri="{FF2B5EF4-FFF2-40B4-BE49-F238E27FC236}">
                <a16:creationId xmlns:a16="http://schemas.microsoft.com/office/drawing/2014/main" id="{AF301176-0A17-B04C-A283-89927FB505A3}"/>
              </a:ext>
            </a:extLst>
          </p:cNvPr>
          <p:cNvSpPr/>
          <p:nvPr/>
        </p:nvSpPr>
        <p:spPr>
          <a:xfrm>
            <a:off x="9398002" y="365125"/>
            <a:ext cx="2235200" cy="14605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Add to what you are doing in COMP2000</a:t>
            </a:r>
          </a:p>
        </p:txBody>
      </p:sp>
    </p:spTree>
    <p:extLst>
      <p:ext uri="{BB962C8B-B14F-4D97-AF65-F5344CB8AC3E}">
        <p14:creationId xmlns:p14="http://schemas.microsoft.com/office/powerpoint/2010/main" val="14594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E23F-9512-4D4E-8C5D-B19FD88DB6AC}"/>
              </a:ext>
            </a:extLst>
          </p:cNvPr>
          <p:cNvSpPr>
            <a:spLocks noGrp="1"/>
          </p:cNvSpPr>
          <p:nvPr>
            <p:ph type="title"/>
          </p:nvPr>
        </p:nvSpPr>
        <p:spPr/>
        <p:txBody>
          <a:bodyPr/>
          <a:lstStyle/>
          <a:p>
            <a:r>
              <a:rPr lang="en-US" dirty="0"/>
              <a:t>Anti-patterns</a:t>
            </a:r>
          </a:p>
        </p:txBody>
      </p:sp>
      <p:sp>
        <p:nvSpPr>
          <p:cNvPr id="3" name="Content Placeholder 2">
            <a:extLst>
              <a:ext uri="{FF2B5EF4-FFF2-40B4-BE49-F238E27FC236}">
                <a16:creationId xmlns:a16="http://schemas.microsoft.com/office/drawing/2014/main" id="{8B5FF60C-B269-054E-8682-6F6590D26A18}"/>
              </a:ext>
            </a:extLst>
          </p:cNvPr>
          <p:cNvSpPr>
            <a:spLocks noGrp="1"/>
          </p:cNvSpPr>
          <p:nvPr>
            <p:ph idx="1"/>
          </p:nvPr>
        </p:nvSpPr>
        <p:spPr/>
        <p:txBody>
          <a:bodyPr/>
          <a:lstStyle/>
          <a:p>
            <a:r>
              <a:rPr lang="en-US" dirty="0"/>
              <a:t>An approach that is in common usage that appears to solve the problem, but really creates a situation with negative consequences</a:t>
            </a:r>
          </a:p>
          <a:p>
            <a:r>
              <a:rPr lang="en-US" dirty="0"/>
              <a:t>ASP.NET Web Forms is one such thing</a:t>
            </a:r>
          </a:p>
          <a:p>
            <a:pPr lvl="1"/>
            <a:r>
              <a:rPr lang="en-US" dirty="0"/>
              <a:t>Drag and drop is good for prototyping</a:t>
            </a:r>
          </a:p>
          <a:p>
            <a:pPr lvl="1"/>
            <a:r>
              <a:rPr lang="en-US" dirty="0"/>
              <a:t>But it pulls you into an Anti-pattern because it all gets mixed up in one page</a:t>
            </a:r>
          </a:p>
          <a:p>
            <a:pPr lvl="1"/>
            <a:r>
              <a:rPr lang="en-US" dirty="0"/>
              <a:t>The antidote is to layer your application </a:t>
            </a:r>
          </a:p>
        </p:txBody>
      </p:sp>
      <p:sp>
        <p:nvSpPr>
          <p:cNvPr id="4" name="7-Point Star 3">
            <a:extLst>
              <a:ext uri="{FF2B5EF4-FFF2-40B4-BE49-F238E27FC236}">
                <a16:creationId xmlns:a16="http://schemas.microsoft.com/office/drawing/2014/main" id="{9C2F1E4F-D3F0-B64A-B7F7-4575EBD274CF}"/>
              </a:ext>
            </a:extLst>
          </p:cNvPr>
          <p:cNvSpPr/>
          <p:nvPr/>
        </p:nvSpPr>
        <p:spPr>
          <a:xfrm>
            <a:off x="7535333" y="5012267"/>
            <a:ext cx="1676400" cy="1337733"/>
          </a:xfrm>
          <a:prstGeom prst="star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MVC</a:t>
            </a:r>
          </a:p>
        </p:txBody>
      </p:sp>
    </p:spTree>
    <p:extLst>
      <p:ext uri="{BB962C8B-B14F-4D97-AF65-F5344CB8AC3E}">
        <p14:creationId xmlns:p14="http://schemas.microsoft.com/office/powerpoint/2010/main" val="347742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C8E6-069E-334B-B3D2-36677608BDA1}"/>
              </a:ext>
            </a:extLst>
          </p:cNvPr>
          <p:cNvSpPr>
            <a:spLocks noGrp="1"/>
          </p:cNvSpPr>
          <p:nvPr>
            <p:ph type="title"/>
          </p:nvPr>
        </p:nvSpPr>
        <p:spPr/>
        <p:txBody>
          <a:bodyPr/>
          <a:lstStyle/>
          <a:p>
            <a:r>
              <a:rPr lang="en-US" dirty="0"/>
              <a:t>Data Access Objects/Repository</a:t>
            </a:r>
          </a:p>
        </p:txBody>
      </p:sp>
      <p:sp>
        <p:nvSpPr>
          <p:cNvPr id="3" name="Content Placeholder 2">
            <a:extLst>
              <a:ext uri="{FF2B5EF4-FFF2-40B4-BE49-F238E27FC236}">
                <a16:creationId xmlns:a16="http://schemas.microsoft.com/office/drawing/2014/main" id="{513B82B0-19C9-3748-A82C-AAB20A95F183}"/>
              </a:ext>
            </a:extLst>
          </p:cNvPr>
          <p:cNvSpPr>
            <a:spLocks noGrp="1"/>
          </p:cNvSpPr>
          <p:nvPr>
            <p:ph idx="1"/>
          </p:nvPr>
        </p:nvSpPr>
        <p:spPr/>
        <p:txBody>
          <a:bodyPr/>
          <a:lstStyle/>
          <a:p>
            <a:r>
              <a:rPr lang="en-US" dirty="0"/>
              <a:t>Two data access strategies to help organise the data layer</a:t>
            </a:r>
          </a:p>
          <a:p>
            <a:r>
              <a:rPr lang="en-US" dirty="0"/>
              <a:t>Repository is an in-memory collection with a public interface</a:t>
            </a:r>
          </a:p>
          <a:p>
            <a:pPr lvl="1"/>
            <a:r>
              <a:rPr lang="en-US" dirty="0"/>
              <a:t>Hides all the connections of the database</a:t>
            </a:r>
          </a:p>
          <a:p>
            <a:pPr lvl="1"/>
            <a:r>
              <a:rPr lang="en-US" dirty="0"/>
              <a:t>Acts at higher level than DAO (uses DAO)</a:t>
            </a:r>
          </a:p>
          <a:p>
            <a:r>
              <a:rPr lang="en-US" dirty="0"/>
              <a:t>Data Access Objects</a:t>
            </a:r>
          </a:p>
          <a:p>
            <a:pPr lvl="1"/>
            <a:r>
              <a:rPr lang="en-US" dirty="0"/>
              <a:t>Separates different elements of data access layer (DAL)</a:t>
            </a:r>
          </a:p>
          <a:p>
            <a:pPr lvl="1"/>
            <a:r>
              <a:rPr lang="en-US" dirty="0"/>
              <a:t>DAL solely responsible for talking to data store </a:t>
            </a:r>
          </a:p>
          <a:p>
            <a:pPr lvl="1"/>
            <a:r>
              <a:rPr lang="en-US" dirty="0"/>
              <a:t>Includes all CRUD operations</a:t>
            </a:r>
          </a:p>
        </p:txBody>
      </p:sp>
    </p:spTree>
    <p:extLst>
      <p:ext uri="{BB962C8B-B14F-4D97-AF65-F5344CB8AC3E}">
        <p14:creationId xmlns:p14="http://schemas.microsoft.com/office/powerpoint/2010/main" val="424400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D1F3-0C62-7844-A626-1F877F53AA90}"/>
              </a:ext>
            </a:extLst>
          </p:cNvPr>
          <p:cNvSpPr>
            <a:spLocks noGrp="1"/>
          </p:cNvSpPr>
          <p:nvPr>
            <p:ph type="title"/>
          </p:nvPr>
        </p:nvSpPr>
        <p:spPr/>
        <p:txBody>
          <a:bodyPr/>
          <a:lstStyle/>
          <a:p>
            <a:r>
              <a:rPr lang="en-US" dirty="0"/>
              <a:t>Repository pattern</a:t>
            </a:r>
          </a:p>
        </p:txBody>
      </p:sp>
      <p:sp>
        <p:nvSpPr>
          <p:cNvPr id="3" name="Content Placeholder 2">
            <a:extLst>
              <a:ext uri="{FF2B5EF4-FFF2-40B4-BE49-F238E27FC236}">
                <a16:creationId xmlns:a16="http://schemas.microsoft.com/office/drawing/2014/main" id="{220C89DA-28E8-CE45-B03E-4D5BD9407C99}"/>
              </a:ext>
            </a:extLst>
          </p:cNvPr>
          <p:cNvSpPr>
            <a:spLocks noGrp="1"/>
          </p:cNvSpPr>
          <p:nvPr>
            <p:ph idx="1"/>
          </p:nvPr>
        </p:nvSpPr>
        <p:spPr>
          <a:xfrm>
            <a:off x="838200" y="1334558"/>
            <a:ext cx="7763933" cy="4351338"/>
          </a:xfrm>
        </p:spPr>
        <p:txBody>
          <a:bodyPr>
            <a:normAutofit lnSpcReduction="10000"/>
          </a:bodyPr>
          <a:lstStyle/>
          <a:p>
            <a:r>
              <a:rPr lang="en-US" dirty="0"/>
              <a:t>Is a </a:t>
            </a:r>
            <a:r>
              <a:rPr lang="en-US" dirty="0">
                <a:solidFill>
                  <a:schemeClr val="accent4"/>
                </a:solidFill>
              </a:rPr>
              <a:t>collection</a:t>
            </a:r>
          </a:p>
          <a:p>
            <a:r>
              <a:rPr lang="en-US" dirty="0"/>
              <a:t>Holds entities and can filter and return entities back</a:t>
            </a:r>
          </a:p>
          <a:p>
            <a:r>
              <a:rPr lang="en-US" dirty="0"/>
              <a:t>Is testable</a:t>
            </a:r>
          </a:p>
          <a:p>
            <a:r>
              <a:rPr lang="en-US" dirty="0"/>
              <a:t>Primary benefit is that the repository abstracts the storage mechanism away for the collection</a:t>
            </a:r>
          </a:p>
          <a:p>
            <a:pPr lvl="1"/>
            <a:r>
              <a:rPr lang="en-US" dirty="0"/>
              <a:t>It does not create them</a:t>
            </a:r>
          </a:p>
          <a:p>
            <a:r>
              <a:rPr lang="en-US" dirty="0"/>
              <a:t>Works between the data layer and the business layer</a:t>
            </a:r>
          </a:p>
          <a:p>
            <a:r>
              <a:rPr lang="en-US" dirty="0"/>
              <a:t>Often used with Unit of Work pattern</a:t>
            </a:r>
          </a:p>
          <a:p>
            <a:endParaRPr lang="en-US" dirty="0"/>
          </a:p>
        </p:txBody>
      </p:sp>
      <p:graphicFrame>
        <p:nvGraphicFramePr>
          <p:cNvPr id="4" name="Diagram 3">
            <a:extLst>
              <a:ext uri="{FF2B5EF4-FFF2-40B4-BE49-F238E27FC236}">
                <a16:creationId xmlns:a16="http://schemas.microsoft.com/office/drawing/2014/main" id="{936440A2-C00C-9F49-BEE9-91B281BC830A}"/>
              </a:ext>
            </a:extLst>
          </p:cNvPr>
          <p:cNvGraphicFramePr/>
          <p:nvPr>
            <p:extLst>
              <p:ext uri="{D42A27DB-BD31-4B8C-83A1-F6EECF244321}">
                <p14:modId xmlns:p14="http://schemas.microsoft.com/office/powerpoint/2010/main" val="3238226805"/>
              </p:ext>
            </p:extLst>
          </p:nvPr>
        </p:nvGraphicFramePr>
        <p:xfrm>
          <a:off x="8974666" y="2692399"/>
          <a:ext cx="2764134" cy="279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1BD3EFDD-3100-C445-9310-0FAB175B7AA2}"/>
              </a:ext>
            </a:extLst>
          </p:cNvPr>
          <p:cNvCxnSpPr>
            <a:cxnSpLocks/>
          </p:cNvCxnSpPr>
          <p:nvPr/>
        </p:nvCxnSpPr>
        <p:spPr>
          <a:xfrm>
            <a:off x="7315200" y="4453467"/>
            <a:ext cx="1794933" cy="1862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8348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D824-9626-9449-AFEB-3F2363AF3275}"/>
              </a:ext>
            </a:extLst>
          </p:cNvPr>
          <p:cNvSpPr>
            <a:spLocks noGrp="1"/>
          </p:cNvSpPr>
          <p:nvPr>
            <p:ph type="title"/>
          </p:nvPr>
        </p:nvSpPr>
        <p:spPr/>
        <p:txBody>
          <a:bodyPr/>
          <a:lstStyle/>
          <a:p>
            <a:r>
              <a:rPr lang="en-US" dirty="0"/>
              <a:t>Data Access Objects</a:t>
            </a:r>
          </a:p>
        </p:txBody>
      </p:sp>
      <p:sp>
        <p:nvSpPr>
          <p:cNvPr id="3" name="Content Placeholder 2">
            <a:extLst>
              <a:ext uri="{FF2B5EF4-FFF2-40B4-BE49-F238E27FC236}">
                <a16:creationId xmlns:a16="http://schemas.microsoft.com/office/drawing/2014/main" id="{CC6CBE7B-C4B1-814F-AD15-A04ACBC693B9}"/>
              </a:ext>
            </a:extLst>
          </p:cNvPr>
          <p:cNvSpPr>
            <a:spLocks noGrp="1"/>
          </p:cNvSpPr>
          <p:nvPr>
            <p:ph idx="1"/>
          </p:nvPr>
        </p:nvSpPr>
        <p:spPr>
          <a:xfrm>
            <a:off x="838200" y="1470025"/>
            <a:ext cx="10515600" cy="4351338"/>
          </a:xfrm>
        </p:spPr>
        <p:txBody>
          <a:bodyPr/>
          <a:lstStyle/>
          <a:p>
            <a:r>
              <a:rPr lang="en-US" dirty="0"/>
              <a:t>One object for each table </a:t>
            </a:r>
          </a:p>
          <a:p>
            <a:pPr lvl="1"/>
            <a:r>
              <a:rPr lang="en-US" dirty="0"/>
              <a:t>One to one match</a:t>
            </a:r>
          </a:p>
          <a:p>
            <a:r>
              <a:rPr lang="en-US" dirty="0"/>
              <a:t>Useful for swapping around data sources – enable loose coupling</a:t>
            </a:r>
          </a:p>
          <a:p>
            <a:r>
              <a:rPr lang="en-US" dirty="0"/>
              <a:t>ADO.NET is not type safe and difficult to maintain</a:t>
            </a:r>
          </a:p>
          <a:p>
            <a:r>
              <a:rPr lang="en-US" dirty="0"/>
              <a:t>ORM – Object Relational Mapping is a framework to do it for you</a:t>
            </a:r>
          </a:p>
          <a:p>
            <a:r>
              <a:rPr lang="en-US" dirty="0"/>
              <a:t>ORM frameworks persist objects to the database and retrieve them via ORM API without using SQL</a:t>
            </a:r>
          </a:p>
        </p:txBody>
      </p:sp>
      <p:sp>
        <p:nvSpPr>
          <p:cNvPr id="4" name="Rounded Rectangle 3">
            <a:extLst>
              <a:ext uri="{FF2B5EF4-FFF2-40B4-BE49-F238E27FC236}">
                <a16:creationId xmlns:a16="http://schemas.microsoft.com/office/drawing/2014/main" id="{95121A4E-1BC2-0249-9B00-2559B395A1F7}"/>
              </a:ext>
            </a:extLst>
          </p:cNvPr>
          <p:cNvSpPr/>
          <p:nvPr/>
        </p:nvSpPr>
        <p:spPr>
          <a:xfrm>
            <a:off x="8483601" y="5131330"/>
            <a:ext cx="2641600" cy="104563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Entity Framework</a:t>
            </a:r>
          </a:p>
        </p:txBody>
      </p:sp>
    </p:spTree>
    <p:extLst>
      <p:ext uri="{BB962C8B-B14F-4D97-AF65-F5344CB8AC3E}">
        <p14:creationId xmlns:p14="http://schemas.microsoft.com/office/powerpoint/2010/main" val="343318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3747-ED68-F24A-AF89-787D4575653A}"/>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49088E14-A9EC-1745-BA70-E4ACD2C65760}"/>
              </a:ext>
            </a:extLst>
          </p:cNvPr>
          <p:cNvSpPr>
            <a:spLocks noGrp="1"/>
          </p:cNvSpPr>
          <p:nvPr>
            <p:ph idx="1"/>
          </p:nvPr>
        </p:nvSpPr>
        <p:spPr>
          <a:xfrm>
            <a:off x="403485" y="1405900"/>
            <a:ext cx="7286469" cy="4351338"/>
          </a:xfrm>
        </p:spPr>
        <p:txBody>
          <a:bodyPr/>
          <a:lstStyle/>
          <a:p>
            <a:r>
              <a:rPr lang="en-US" dirty="0"/>
              <a:t>Consider the user story</a:t>
            </a:r>
          </a:p>
          <a:p>
            <a:pPr lvl="1"/>
            <a:r>
              <a:rPr lang="en-US" dirty="0"/>
              <a:t>As a customer I wish to order a pizza</a:t>
            </a:r>
          </a:p>
          <a:p>
            <a:r>
              <a:rPr lang="en-US" dirty="0"/>
              <a:t>Draw the UML for your class diagram for the important elements here</a:t>
            </a:r>
          </a:p>
          <a:p>
            <a:pPr lvl="1"/>
            <a:r>
              <a:rPr lang="en-US" dirty="0"/>
              <a:t>Pizza</a:t>
            </a:r>
          </a:p>
          <a:p>
            <a:pPr lvl="1"/>
            <a:r>
              <a:rPr lang="en-US" dirty="0"/>
              <a:t>Customer</a:t>
            </a:r>
          </a:p>
          <a:p>
            <a:r>
              <a:rPr lang="en-US" dirty="0"/>
              <a:t>Now think about what goes into the class diagram for a repository for pizza</a:t>
            </a:r>
          </a:p>
          <a:p>
            <a:pPr lvl="1"/>
            <a:endParaRPr lang="en-US" dirty="0"/>
          </a:p>
        </p:txBody>
      </p:sp>
      <p:sp>
        <p:nvSpPr>
          <p:cNvPr id="4" name="Oval 3">
            <a:extLst>
              <a:ext uri="{FF2B5EF4-FFF2-40B4-BE49-F238E27FC236}">
                <a16:creationId xmlns:a16="http://schemas.microsoft.com/office/drawing/2014/main" id="{142A00FD-DC4A-FE45-970B-858BA7C4197B}"/>
              </a:ext>
            </a:extLst>
          </p:cNvPr>
          <p:cNvSpPr/>
          <p:nvPr/>
        </p:nvSpPr>
        <p:spPr>
          <a:xfrm>
            <a:off x="9433932" y="4549698"/>
            <a:ext cx="1919868" cy="162726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200" dirty="0"/>
              <a:t>10</a:t>
            </a:r>
            <a:endParaRPr lang="en-US" dirty="0"/>
          </a:p>
        </p:txBody>
      </p:sp>
      <p:sp>
        <p:nvSpPr>
          <p:cNvPr id="5" name="Rounded Rectangle 4">
            <a:extLst>
              <a:ext uri="{FF2B5EF4-FFF2-40B4-BE49-F238E27FC236}">
                <a16:creationId xmlns:a16="http://schemas.microsoft.com/office/drawing/2014/main" id="{AA3CF0AE-4F2E-8543-B5DA-B54BE7DB7DEB}"/>
              </a:ext>
            </a:extLst>
          </p:cNvPr>
          <p:cNvSpPr/>
          <p:nvPr/>
        </p:nvSpPr>
        <p:spPr>
          <a:xfrm>
            <a:off x="6748626" y="255049"/>
            <a:ext cx="3107267" cy="130386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COMP1004 showed you UML for class diagrams</a:t>
            </a:r>
          </a:p>
        </p:txBody>
      </p:sp>
    </p:spTree>
    <p:extLst>
      <p:ext uri="{BB962C8B-B14F-4D97-AF65-F5344CB8AC3E}">
        <p14:creationId xmlns:p14="http://schemas.microsoft.com/office/powerpoint/2010/main" val="154835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2154-0BA9-9443-89C5-25151E1E0416}"/>
              </a:ext>
            </a:extLst>
          </p:cNvPr>
          <p:cNvSpPr>
            <a:spLocks noGrp="1"/>
          </p:cNvSpPr>
          <p:nvPr>
            <p:ph type="title"/>
          </p:nvPr>
        </p:nvSpPr>
        <p:spPr/>
        <p:txBody>
          <a:bodyPr/>
          <a:lstStyle/>
          <a:p>
            <a:r>
              <a:rPr lang="en-US" dirty="0"/>
              <a:t>Unit of Work</a:t>
            </a:r>
          </a:p>
        </p:txBody>
      </p:sp>
      <p:sp>
        <p:nvSpPr>
          <p:cNvPr id="3" name="Content Placeholder 2">
            <a:extLst>
              <a:ext uri="{FF2B5EF4-FFF2-40B4-BE49-F238E27FC236}">
                <a16:creationId xmlns:a16="http://schemas.microsoft.com/office/drawing/2014/main" id="{FB732138-C2D9-0645-9852-92C7C641EF12}"/>
              </a:ext>
            </a:extLst>
          </p:cNvPr>
          <p:cNvSpPr>
            <a:spLocks noGrp="1"/>
          </p:cNvSpPr>
          <p:nvPr>
            <p:ph idx="1"/>
          </p:nvPr>
        </p:nvSpPr>
        <p:spPr/>
        <p:txBody>
          <a:bodyPr/>
          <a:lstStyle/>
          <a:p>
            <a:r>
              <a:rPr lang="en-US" dirty="0"/>
              <a:t>Unit of Work pattern maintains a list of objects that have been changed in the course of a transaction</a:t>
            </a:r>
          </a:p>
          <a:p>
            <a:pPr lvl="1"/>
            <a:r>
              <a:rPr lang="en-US" dirty="0"/>
              <a:t>Adding, removing or updating</a:t>
            </a:r>
          </a:p>
          <a:p>
            <a:r>
              <a:rPr lang="en-US" dirty="0"/>
              <a:t>Coordinates the persistence and flags any concurrency problems</a:t>
            </a:r>
          </a:p>
          <a:p>
            <a:r>
              <a:rPr lang="en-US" dirty="0"/>
              <a:t>Helps to ensure data integrity</a:t>
            </a:r>
          </a:p>
          <a:p>
            <a:r>
              <a:rPr lang="en-US" dirty="0"/>
              <a:t>Works with transactions</a:t>
            </a:r>
          </a:p>
          <a:p>
            <a:pPr lvl="1"/>
            <a:r>
              <a:rPr lang="en-US" dirty="0"/>
              <a:t>So can include transactions in this layer as well as in </a:t>
            </a:r>
            <a:r>
              <a:rPr lang="en-US" dirty="0" err="1"/>
              <a:t>db</a:t>
            </a:r>
            <a:endParaRPr lang="en-US" dirty="0"/>
          </a:p>
        </p:txBody>
      </p:sp>
    </p:spTree>
    <p:extLst>
      <p:ext uri="{BB962C8B-B14F-4D97-AF65-F5344CB8AC3E}">
        <p14:creationId xmlns:p14="http://schemas.microsoft.com/office/powerpoint/2010/main" val="3913826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4099-AC88-0848-BA3F-C5B02B819DD9}"/>
              </a:ext>
            </a:extLst>
          </p:cNvPr>
          <p:cNvSpPr>
            <a:spLocks noGrp="1"/>
          </p:cNvSpPr>
          <p:nvPr>
            <p:ph type="title"/>
          </p:nvPr>
        </p:nvSpPr>
        <p:spPr/>
        <p:txBody>
          <a:bodyPr/>
          <a:lstStyle/>
          <a:p>
            <a:r>
              <a:rPr lang="en-US" dirty="0"/>
              <a:t>Frameworks – Microsoft EF</a:t>
            </a:r>
          </a:p>
        </p:txBody>
      </p:sp>
      <p:sp>
        <p:nvSpPr>
          <p:cNvPr id="3" name="Content Placeholder 2">
            <a:extLst>
              <a:ext uri="{FF2B5EF4-FFF2-40B4-BE49-F238E27FC236}">
                <a16:creationId xmlns:a16="http://schemas.microsoft.com/office/drawing/2014/main" id="{932A1135-C318-1245-8A5E-AE4EB53A590D}"/>
              </a:ext>
            </a:extLst>
          </p:cNvPr>
          <p:cNvSpPr>
            <a:spLocks noGrp="1"/>
          </p:cNvSpPr>
          <p:nvPr>
            <p:ph idx="1"/>
          </p:nvPr>
        </p:nvSpPr>
        <p:spPr>
          <a:xfrm>
            <a:off x="685800" y="1400175"/>
            <a:ext cx="10668000" cy="4153957"/>
          </a:xfrm>
        </p:spPr>
        <p:txBody>
          <a:bodyPr>
            <a:normAutofit/>
          </a:bodyPr>
          <a:lstStyle/>
          <a:p>
            <a:r>
              <a:rPr lang="en-US" dirty="0"/>
              <a:t>Entity Framework is Microsoft ORM (Object Relational Mapping)</a:t>
            </a:r>
          </a:p>
          <a:p>
            <a:r>
              <a:rPr lang="en-US" dirty="0"/>
              <a:t>Scaffolding means you do not have to write all the classes and methods yourself</a:t>
            </a:r>
          </a:p>
          <a:p>
            <a:pPr lvl="1"/>
            <a:r>
              <a:rPr lang="en-US" dirty="0"/>
              <a:t>But if you are no sure what it is doing, can be very confusing</a:t>
            </a:r>
          </a:p>
          <a:p>
            <a:r>
              <a:rPr lang="en-US" dirty="0"/>
              <a:t>Developer interacts with the model to access collections</a:t>
            </a:r>
          </a:p>
          <a:p>
            <a:pPr lvl="1"/>
            <a:r>
              <a:rPr lang="en-US" dirty="0"/>
              <a:t>Remember repository pattern</a:t>
            </a:r>
          </a:p>
          <a:p>
            <a:r>
              <a:rPr lang="en-US" dirty="0"/>
              <a:t>LINQ – Language Integrated Query</a:t>
            </a:r>
          </a:p>
          <a:p>
            <a:pPr lvl="1"/>
            <a:r>
              <a:rPr lang="en-US" dirty="0"/>
              <a:t>Integrated into C# to offer a query interface to the collections</a:t>
            </a:r>
          </a:p>
          <a:p>
            <a:r>
              <a:rPr lang="en-US" dirty="0"/>
              <a:t>Two workflows : Database First or Code First</a:t>
            </a:r>
          </a:p>
        </p:txBody>
      </p:sp>
    </p:spTree>
    <p:extLst>
      <p:ext uri="{BB962C8B-B14F-4D97-AF65-F5344CB8AC3E}">
        <p14:creationId xmlns:p14="http://schemas.microsoft.com/office/powerpoint/2010/main" val="295643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41421"/>
          </a:xfrm>
        </p:spPr>
        <p:txBody>
          <a:bodyPr/>
          <a:lstStyle/>
          <a:p>
            <a:r>
              <a:rPr lang="en-US" b="1" dirty="0">
                <a:solidFill>
                  <a:schemeClr val="accent4">
                    <a:lumMod val="60000"/>
                    <a:lumOff val="40000"/>
                  </a:schemeClr>
                </a:solidFill>
              </a:rPr>
              <a:t>Outlin</a:t>
            </a:r>
            <a:r>
              <a:rPr lang="en-US" dirty="0">
                <a:solidFill>
                  <a:schemeClr val="accent4">
                    <a:lumMod val="60000"/>
                    <a:lumOff val="40000"/>
                  </a:schemeClr>
                </a:solidFill>
              </a:rPr>
              <a:t>e of session</a:t>
            </a:r>
            <a:endParaRPr lang="en-US" b="1" dirty="0">
              <a:solidFill>
                <a:schemeClr val="accent4">
                  <a:lumMod val="60000"/>
                  <a:lumOff val="4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62908125"/>
              </p:ext>
            </p:extLst>
          </p:nvPr>
        </p:nvGraphicFramePr>
        <p:xfrm>
          <a:off x="0" y="998621"/>
          <a:ext cx="11932170" cy="4592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645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420-855A-0442-9767-9CDF98FBD88A}"/>
              </a:ext>
            </a:extLst>
          </p:cNvPr>
          <p:cNvSpPr>
            <a:spLocks noGrp="1"/>
          </p:cNvSpPr>
          <p:nvPr>
            <p:ph type="title"/>
          </p:nvPr>
        </p:nvSpPr>
        <p:spPr/>
        <p:txBody>
          <a:bodyPr/>
          <a:lstStyle/>
          <a:p>
            <a:r>
              <a:rPr lang="en-US" dirty="0"/>
              <a:t>Frameworks : Laravel for PHP</a:t>
            </a:r>
          </a:p>
        </p:txBody>
      </p:sp>
      <p:sp>
        <p:nvSpPr>
          <p:cNvPr id="3" name="Content Placeholder 2">
            <a:extLst>
              <a:ext uri="{FF2B5EF4-FFF2-40B4-BE49-F238E27FC236}">
                <a16:creationId xmlns:a16="http://schemas.microsoft.com/office/drawing/2014/main" id="{EDCF0354-E25A-714C-9F8E-F9CD41FB12BC}"/>
              </a:ext>
            </a:extLst>
          </p:cNvPr>
          <p:cNvSpPr>
            <a:spLocks noGrp="1"/>
          </p:cNvSpPr>
          <p:nvPr>
            <p:ph idx="1"/>
          </p:nvPr>
        </p:nvSpPr>
        <p:spPr/>
        <p:txBody>
          <a:bodyPr/>
          <a:lstStyle/>
          <a:p>
            <a:r>
              <a:rPr lang="en-US" dirty="0"/>
              <a:t>ORM is Eloquent</a:t>
            </a:r>
          </a:p>
          <a:p>
            <a:r>
              <a:rPr lang="en-US" dirty="0"/>
              <a:t>Similar approach to EF</a:t>
            </a:r>
          </a:p>
          <a:p>
            <a:pPr lvl="1"/>
            <a:r>
              <a:rPr lang="en-US" dirty="0"/>
              <a:t>Each table has corresponding model</a:t>
            </a:r>
          </a:p>
          <a:p>
            <a:pPr lvl="1"/>
            <a:endParaRPr lang="en-US" dirty="0"/>
          </a:p>
          <a:p>
            <a:r>
              <a:rPr lang="en-US" dirty="0"/>
              <a:t>https://</a:t>
            </a:r>
            <a:r>
              <a:rPr lang="en-US" dirty="0" err="1"/>
              <a:t>laravel.com</a:t>
            </a:r>
            <a:r>
              <a:rPr lang="en-US" dirty="0"/>
              <a:t>/docs/5.7/eloquent</a:t>
            </a:r>
          </a:p>
        </p:txBody>
      </p:sp>
      <p:pic>
        <p:nvPicPr>
          <p:cNvPr id="5" name="Picture 4" descr="Laravel logo">
            <a:extLst>
              <a:ext uri="{FF2B5EF4-FFF2-40B4-BE49-F238E27FC236}">
                <a16:creationId xmlns:a16="http://schemas.microsoft.com/office/drawing/2014/main" id="{87BF98B5-F055-F447-A063-FD8671982558}"/>
              </a:ext>
            </a:extLst>
          </p:cNvPr>
          <p:cNvPicPr>
            <a:picLocks noChangeAspect="1"/>
          </p:cNvPicPr>
          <p:nvPr/>
        </p:nvPicPr>
        <p:blipFill>
          <a:blip r:embed="rId2"/>
          <a:stretch>
            <a:fillRect/>
          </a:stretch>
        </p:blipFill>
        <p:spPr>
          <a:xfrm>
            <a:off x="8221133" y="4957234"/>
            <a:ext cx="2997200" cy="1041400"/>
          </a:xfrm>
          <a:prstGeom prst="rect">
            <a:avLst/>
          </a:prstGeom>
        </p:spPr>
      </p:pic>
    </p:spTree>
    <p:extLst>
      <p:ext uri="{BB962C8B-B14F-4D97-AF65-F5344CB8AC3E}">
        <p14:creationId xmlns:p14="http://schemas.microsoft.com/office/powerpoint/2010/main" val="168911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r>
              <a:rPr lang="en-US" sz="5400" b="1" dirty="0">
                <a:cs typeface="Calibri Light"/>
              </a:rPr>
              <a:t/>
            </a:r>
            <a:br>
              <a:rPr lang="en-US" sz="5400" b="1" dirty="0">
                <a:cs typeface="Calibri Light"/>
              </a:rPr>
            </a:br>
            <a:r>
              <a:rPr lang="en-US" sz="5400" b="1" dirty="0">
                <a:cs typeface="Calibri Light"/>
              </a:rPr>
              <a:t>Any Question?</a:t>
            </a:r>
            <a:endParaRPr lang="en-US" sz="5400" b="1" dirty="0"/>
          </a:p>
        </p:txBody>
      </p:sp>
      <p:sp>
        <p:nvSpPr>
          <p:cNvPr id="3" name="Subtitle 2"/>
          <p:cNvSpPr>
            <a:spLocks noGrp="1"/>
          </p:cNvSpPr>
          <p:nvPr>
            <p:ph type="subTitle" idx="1"/>
          </p:nvPr>
        </p:nvSpPr>
        <p:spPr>
          <a:xfrm>
            <a:off x="5463681" y="4745038"/>
            <a:ext cx="7337913" cy="1655762"/>
          </a:xfrm>
        </p:spPr>
        <p:txBody>
          <a:bodyPr/>
          <a:lstStyle/>
          <a:p>
            <a:pPr algn="l"/>
            <a:endParaRPr lang="en-US" b="1" dirty="0">
              <a:solidFill>
                <a:schemeClr val="accent4">
                  <a:lumMod val="60000"/>
                  <a:lumOff val="40000"/>
                </a:schemeClr>
              </a:solidFill>
            </a:endParaRPr>
          </a:p>
        </p:txBody>
      </p:sp>
    </p:spTree>
    <p:extLst>
      <p:ext uri="{BB962C8B-B14F-4D97-AF65-F5344CB8AC3E}">
        <p14:creationId xmlns:p14="http://schemas.microsoft.com/office/powerpoint/2010/main" val="4557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E1C594-2756-AF42-AA2C-DD316CA96227}"/>
              </a:ext>
            </a:extLst>
          </p:cNvPr>
          <p:cNvSpPr>
            <a:spLocks noGrp="1"/>
          </p:cNvSpPr>
          <p:nvPr>
            <p:ph type="title"/>
          </p:nvPr>
        </p:nvSpPr>
        <p:spPr/>
        <p:txBody>
          <a:bodyPr/>
          <a:lstStyle/>
          <a:p>
            <a:r>
              <a:rPr lang="en-US" dirty="0"/>
              <a:t>Types of Data Driven Applications</a:t>
            </a:r>
          </a:p>
        </p:txBody>
      </p:sp>
      <p:sp>
        <p:nvSpPr>
          <p:cNvPr id="6" name="Content Placeholder 5">
            <a:extLst>
              <a:ext uri="{FF2B5EF4-FFF2-40B4-BE49-F238E27FC236}">
                <a16:creationId xmlns:a16="http://schemas.microsoft.com/office/drawing/2014/main" id="{5CC56711-0418-A94D-B0B6-51A7971FFBE6}"/>
              </a:ext>
            </a:extLst>
          </p:cNvPr>
          <p:cNvSpPr>
            <a:spLocks noGrp="1"/>
          </p:cNvSpPr>
          <p:nvPr>
            <p:ph idx="1"/>
          </p:nvPr>
        </p:nvSpPr>
        <p:spPr>
          <a:xfrm>
            <a:off x="838200" y="1825624"/>
            <a:ext cx="10515600" cy="3762375"/>
          </a:xfrm>
        </p:spPr>
        <p:txBody>
          <a:bodyPr/>
          <a:lstStyle/>
          <a:p>
            <a:r>
              <a:rPr lang="en-US" dirty="0"/>
              <a:t>What types of applications do you use on a regular basis?</a:t>
            </a:r>
          </a:p>
          <a:p>
            <a:pPr lvl="1"/>
            <a:r>
              <a:rPr lang="en-US" dirty="0"/>
              <a:t>Daily interaction with social media?</a:t>
            </a:r>
          </a:p>
          <a:p>
            <a:pPr lvl="1"/>
            <a:r>
              <a:rPr lang="en-US" dirty="0"/>
              <a:t>Daily interaction with email?</a:t>
            </a:r>
          </a:p>
          <a:p>
            <a:r>
              <a:rPr lang="en-US" dirty="0"/>
              <a:t>Consider the way you interact</a:t>
            </a:r>
          </a:p>
          <a:p>
            <a:pPr lvl="1"/>
            <a:r>
              <a:rPr lang="en-US" dirty="0"/>
              <a:t>Mobile App?</a:t>
            </a:r>
          </a:p>
          <a:p>
            <a:pPr lvl="1"/>
            <a:r>
              <a:rPr lang="en-US" dirty="0"/>
              <a:t>Website?</a:t>
            </a:r>
          </a:p>
          <a:p>
            <a:r>
              <a:rPr lang="en-US" dirty="0"/>
              <a:t>Think back to the architectures and patterns</a:t>
            </a:r>
          </a:p>
        </p:txBody>
      </p:sp>
    </p:spTree>
    <p:extLst>
      <p:ext uri="{BB962C8B-B14F-4D97-AF65-F5344CB8AC3E}">
        <p14:creationId xmlns:p14="http://schemas.microsoft.com/office/powerpoint/2010/main" val="160218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0342-BC9D-814D-8FB4-76CE5AFDDBE3}"/>
              </a:ext>
            </a:extLst>
          </p:cNvPr>
          <p:cNvSpPr>
            <a:spLocks noGrp="1"/>
          </p:cNvSpPr>
          <p:nvPr>
            <p:ph type="title"/>
          </p:nvPr>
        </p:nvSpPr>
        <p:spPr/>
        <p:txBody>
          <a:bodyPr/>
          <a:lstStyle/>
          <a:p>
            <a:r>
              <a:rPr lang="en-US" dirty="0"/>
              <a:t>Full stack</a:t>
            </a:r>
          </a:p>
        </p:txBody>
      </p:sp>
      <p:sp>
        <p:nvSpPr>
          <p:cNvPr id="3" name="Content Placeholder 2">
            <a:extLst>
              <a:ext uri="{FF2B5EF4-FFF2-40B4-BE49-F238E27FC236}">
                <a16:creationId xmlns:a16="http://schemas.microsoft.com/office/drawing/2014/main" id="{49E5A42B-5248-114A-87CA-7C6D9E64FA7E}"/>
              </a:ext>
            </a:extLst>
          </p:cNvPr>
          <p:cNvSpPr>
            <a:spLocks noGrp="1"/>
          </p:cNvSpPr>
          <p:nvPr>
            <p:ph idx="1"/>
          </p:nvPr>
        </p:nvSpPr>
        <p:spPr>
          <a:xfrm>
            <a:off x="838200" y="1298576"/>
            <a:ext cx="8610600" cy="4323290"/>
          </a:xfrm>
        </p:spPr>
        <p:txBody>
          <a:bodyPr>
            <a:normAutofit lnSpcReduction="10000"/>
          </a:bodyPr>
          <a:lstStyle/>
          <a:p>
            <a:r>
              <a:rPr lang="en-US" dirty="0"/>
              <a:t>Whole application covers a stack</a:t>
            </a:r>
          </a:p>
          <a:p>
            <a:pPr lvl="1"/>
            <a:r>
              <a:rPr lang="en-US" dirty="0"/>
              <a:t>Backend = database</a:t>
            </a:r>
          </a:p>
          <a:p>
            <a:pPr lvl="1"/>
            <a:r>
              <a:rPr lang="en-US" dirty="0"/>
              <a:t>Front end = user interface</a:t>
            </a:r>
          </a:p>
          <a:p>
            <a:r>
              <a:rPr lang="en-US" dirty="0"/>
              <a:t>Full stack developers in demand, but it is not feasible to know ”everything” there is to know about it all</a:t>
            </a:r>
          </a:p>
          <a:p>
            <a:r>
              <a:rPr lang="en-US" dirty="0"/>
              <a:t>Myriad of technologies to choose from</a:t>
            </a:r>
          </a:p>
          <a:p>
            <a:pPr lvl="1"/>
            <a:r>
              <a:rPr lang="en-US" dirty="0"/>
              <a:t>Pick a stack you like and master it</a:t>
            </a:r>
          </a:p>
          <a:p>
            <a:r>
              <a:rPr lang="en-US" dirty="0"/>
              <a:t>Learnt about HTML/CSS/</a:t>
            </a:r>
            <a:r>
              <a:rPr lang="en-US" dirty="0" err="1"/>
              <a:t>Javascript</a:t>
            </a:r>
            <a:r>
              <a:rPr lang="en-US" dirty="0"/>
              <a:t> in year 1</a:t>
            </a:r>
          </a:p>
          <a:p>
            <a:pPr lvl="1"/>
            <a:r>
              <a:rPr lang="en-US" dirty="0"/>
              <a:t>Touched a little on PHP – server-side</a:t>
            </a:r>
          </a:p>
          <a:p>
            <a:pPr lvl="1"/>
            <a:r>
              <a:rPr lang="en-US" dirty="0"/>
              <a:t>Predominantly the ”front-end”</a:t>
            </a:r>
          </a:p>
        </p:txBody>
      </p:sp>
      <p:sp>
        <p:nvSpPr>
          <p:cNvPr id="4" name="Rounded Rectangle 3">
            <a:extLst>
              <a:ext uri="{FF2B5EF4-FFF2-40B4-BE49-F238E27FC236}">
                <a16:creationId xmlns:a16="http://schemas.microsoft.com/office/drawing/2014/main" id="{18F1C72E-F356-FF47-8568-36DA1BE2AD2F}"/>
              </a:ext>
            </a:extLst>
          </p:cNvPr>
          <p:cNvSpPr/>
          <p:nvPr/>
        </p:nvSpPr>
        <p:spPr>
          <a:xfrm>
            <a:off x="8382000" y="365125"/>
            <a:ext cx="3115733" cy="9334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Client/Server architecture</a:t>
            </a:r>
          </a:p>
        </p:txBody>
      </p:sp>
      <p:sp>
        <p:nvSpPr>
          <p:cNvPr id="5" name="Rounded Rectangle 4">
            <a:extLst>
              <a:ext uri="{FF2B5EF4-FFF2-40B4-BE49-F238E27FC236}">
                <a16:creationId xmlns:a16="http://schemas.microsoft.com/office/drawing/2014/main" id="{B2B804EB-7BA9-8643-B7F4-A53DC20BA128}"/>
              </a:ext>
            </a:extLst>
          </p:cNvPr>
          <p:cNvSpPr/>
          <p:nvPr/>
        </p:nvSpPr>
        <p:spPr>
          <a:xfrm>
            <a:off x="8390467" y="3460221"/>
            <a:ext cx="3115733" cy="9334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Different layers can use different languages</a:t>
            </a:r>
          </a:p>
        </p:txBody>
      </p:sp>
    </p:spTree>
    <p:extLst>
      <p:ext uri="{BB962C8B-B14F-4D97-AF65-F5344CB8AC3E}">
        <p14:creationId xmlns:p14="http://schemas.microsoft.com/office/powerpoint/2010/main" val="3226338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5AFF-90ED-F240-B22E-B2332D372A70}"/>
              </a:ext>
            </a:extLst>
          </p:cNvPr>
          <p:cNvSpPr>
            <a:spLocks noGrp="1"/>
          </p:cNvSpPr>
          <p:nvPr>
            <p:ph type="title"/>
          </p:nvPr>
        </p:nvSpPr>
        <p:spPr/>
        <p:txBody>
          <a:bodyPr/>
          <a:lstStyle/>
          <a:p>
            <a:r>
              <a:rPr lang="en-US" dirty="0"/>
              <a:t>Full Stack</a:t>
            </a:r>
          </a:p>
        </p:txBody>
      </p:sp>
      <p:sp>
        <p:nvSpPr>
          <p:cNvPr id="3" name="Content Placeholder 2">
            <a:extLst>
              <a:ext uri="{FF2B5EF4-FFF2-40B4-BE49-F238E27FC236}">
                <a16:creationId xmlns:a16="http://schemas.microsoft.com/office/drawing/2014/main" id="{1F459F7D-B90F-8B49-AB09-56E42F34DCC7}"/>
              </a:ext>
            </a:extLst>
          </p:cNvPr>
          <p:cNvSpPr>
            <a:spLocks noGrp="1"/>
          </p:cNvSpPr>
          <p:nvPr>
            <p:ph idx="1"/>
          </p:nvPr>
        </p:nvSpPr>
        <p:spPr>
          <a:xfrm>
            <a:off x="838200" y="1503892"/>
            <a:ext cx="10515600" cy="4351338"/>
          </a:xfrm>
        </p:spPr>
        <p:txBody>
          <a:bodyPr/>
          <a:lstStyle/>
          <a:p>
            <a:r>
              <a:rPr lang="en-US" dirty="0"/>
              <a:t>Hosting</a:t>
            </a:r>
          </a:p>
          <a:p>
            <a:pPr lvl="1"/>
            <a:r>
              <a:rPr lang="en-US" dirty="0"/>
              <a:t>Where?</a:t>
            </a:r>
          </a:p>
          <a:p>
            <a:pPr marL="457200" lvl="1" indent="0">
              <a:buNone/>
            </a:pPr>
            <a:endParaRPr lang="en-US" dirty="0"/>
          </a:p>
          <a:p>
            <a:r>
              <a:rPr lang="en-US" dirty="0"/>
              <a:t>What OS?</a:t>
            </a:r>
          </a:p>
          <a:p>
            <a:r>
              <a:rPr lang="en-US" dirty="0"/>
              <a:t>Application Stack?</a:t>
            </a:r>
          </a:p>
          <a:p>
            <a:endParaRPr lang="en-US" dirty="0"/>
          </a:p>
          <a:p>
            <a:r>
              <a:rPr lang="en-US" dirty="0"/>
              <a:t>Web application</a:t>
            </a:r>
          </a:p>
          <a:p>
            <a:r>
              <a:rPr lang="en-US" dirty="0"/>
              <a:t>The bit you create..</a:t>
            </a:r>
          </a:p>
        </p:txBody>
      </p:sp>
      <p:sp>
        <p:nvSpPr>
          <p:cNvPr id="7" name="Oval 6">
            <a:extLst>
              <a:ext uri="{FF2B5EF4-FFF2-40B4-BE49-F238E27FC236}">
                <a16:creationId xmlns:a16="http://schemas.microsoft.com/office/drawing/2014/main" id="{37472060-3A18-B849-B4D3-F8764C426AAF}"/>
              </a:ext>
            </a:extLst>
          </p:cNvPr>
          <p:cNvSpPr/>
          <p:nvPr/>
        </p:nvSpPr>
        <p:spPr>
          <a:xfrm>
            <a:off x="5655732" y="1233487"/>
            <a:ext cx="1896533" cy="9678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Cloud</a:t>
            </a:r>
          </a:p>
        </p:txBody>
      </p:sp>
      <p:sp>
        <p:nvSpPr>
          <p:cNvPr id="8" name="Oval 7">
            <a:extLst>
              <a:ext uri="{FF2B5EF4-FFF2-40B4-BE49-F238E27FC236}">
                <a16:creationId xmlns:a16="http://schemas.microsoft.com/office/drawing/2014/main" id="{BBB593B4-3085-C544-92FE-84CBFC08753B}"/>
              </a:ext>
            </a:extLst>
          </p:cNvPr>
          <p:cNvSpPr/>
          <p:nvPr/>
        </p:nvSpPr>
        <p:spPr>
          <a:xfrm>
            <a:off x="7349066" y="1206765"/>
            <a:ext cx="1896533" cy="9678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Self</a:t>
            </a:r>
          </a:p>
        </p:txBody>
      </p:sp>
      <p:sp>
        <p:nvSpPr>
          <p:cNvPr id="9" name="Oval 8">
            <a:extLst>
              <a:ext uri="{FF2B5EF4-FFF2-40B4-BE49-F238E27FC236}">
                <a16:creationId xmlns:a16="http://schemas.microsoft.com/office/drawing/2014/main" id="{6C840538-36A9-B543-8114-AAF17EC62506}"/>
              </a:ext>
            </a:extLst>
          </p:cNvPr>
          <p:cNvSpPr/>
          <p:nvPr/>
        </p:nvSpPr>
        <p:spPr>
          <a:xfrm>
            <a:off x="8889999" y="1180043"/>
            <a:ext cx="1896533" cy="9678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Provider</a:t>
            </a:r>
          </a:p>
        </p:txBody>
      </p:sp>
      <p:sp>
        <p:nvSpPr>
          <p:cNvPr id="10" name="Oval 9">
            <a:extLst>
              <a:ext uri="{FF2B5EF4-FFF2-40B4-BE49-F238E27FC236}">
                <a16:creationId xmlns:a16="http://schemas.microsoft.com/office/drawing/2014/main" id="{6BFC8142-8DD0-8243-9A9B-7BB487F2994A}"/>
              </a:ext>
            </a:extLst>
          </p:cNvPr>
          <p:cNvSpPr/>
          <p:nvPr/>
        </p:nvSpPr>
        <p:spPr>
          <a:xfrm>
            <a:off x="5655732" y="1861610"/>
            <a:ext cx="1896533" cy="96784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Data Centre?</a:t>
            </a:r>
          </a:p>
        </p:txBody>
      </p:sp>
      <p:sp>
        <p:nvSpPr>
          <p:cNvPr id="11" name="Oval 10">
            <a:extLst>
              <a:ext uri="{FF2B5EF4-FFF2-40B4-BE49-F238E27FC236}">
                <a16:creationId xmlns:a16="http://schemas.microsoft.com/office/drawing/2014/main" id="{2EBE5B33-81C8-2847-B6F1-6D08A210B813}"/>
              </a:ext>
            </a:extLst>
          </p:cNvPr>
          <p:cNvSpPr/>
          <p:nvPr/>
        </p:nvSpPr>
        <p:spPr>
          <a:xfrm>
            <a:off x="7281332" y="1870342"/>
            <a:ext cx="1896533" cy="96784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Server farm?</a:t>
            </a:r>
          </a:p>
        </p:txBody>
      </p:sp>
      <p:sp>
        <p:nvSpPr>
          <p:cNvPr id="12" name="Oval 11">
            <a:extLst>
              <a:ext uri="{FF2B5EF4-FFF2-40B4-BE49-F238E27FC236}">
                <a16:creationId xmlns:a16="http://schemas.microsoft.com/office/drawing/2014/main" id="{9A12C329-30E3-074E-BB1C-58DBCE55D0E1}"/>
              </a:ext>
            </a:extLst>
          </p:cNvPr>
          <p:cNvSpPr/>
          <p:nvPr/>
        </p:nvSpPr>
        <p:spPr>
          <a:xfrm>
            <a:off x="8974665" y="1879074"/>
            <a:ext cx="1896533" cy="96784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Dedicated Server?</a:t>
            </a:r>
          </a:p>
        </p:txBody>
      </p:sp>
      <p:sp>
        <p:nvSpPr>
          <p:cNvPr id="13" name="Oval 12">
            <a:extLst>
              <a:ext uri="{FF2B5EF4-FFF2-40B4-BE49-F238E27FC236}">
                <a16:creationId xmlns:a16="http://schemas.microsoft.com/office/drawing/2014/main" id="{EA39AB07-A620-514F-AEEF-73977BE23CD4}"/>
              </a:ext>
            </a:extLst>
          </p:cNvPr>
          <p:cNvSpPr/>
          <p:nvPr/>
        </p:nvSpPr>
        <p:spPr>
          <a:xfrm>
            <a:off x="5655731" y="3042972"/>
            <a:ext cx="1896533" cy="89313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DB</a:t>
            </a:r>
          </a:p>
        </p:txBody>
      </p:sp>
      <p:sp>
        <p:nvSpPr>
          <p:cNvPr id="14" name="Oval 13">
            <a:extLst>
              <a:ext uri="{FF2B5EF4-FFF2-40B4-BE49-F238E27FC236}">
                <a16:creationId xmlns:a16="http://schemas.microsoft.com/office/drawing/2014/main" id="{F30D991F-AFEA-3A44-9426-9DA6BC575AB1}"/>
              </a:ext>
            </a:extLst>
          </p:cNvPr>
          <p:cNvSpPr/>
          <p:nvPr/>
        </p:nvSpPr>
        <p:spPr>
          <a:xfrm>
            <a:off x="7349065" y="3045314"/>
            <a:ext cx="1896533" cy="89313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a:t>
            </a:r>
          </a:p>
        </p:txBody>
      </p:sp>
      <p:sp>
        <p:nvSpPr>
          <p:cNvPr id="15" name="Oval 14">
            <a:extLst>
              <a:ext uri="{FF2B5EF4-FFF2-40B4-BE49-F238E27FC236}">
                <a16:creationId xmlns:a16="http://schemas.microsoft.com/office/drawing/2014/main" id="{D1AC1346-CCDB-5C4A-B807-8E2B9D1F9AAE}"/>
              </a:ext>
            </a:extLst>
          </p:cNvPr>
          <p:cNvSpPr/>
          <p:nvPr/>
        </p:nvSpPr>
        <p:spPr>
          <a:xfrm>
            <a:off x="9068388" y="3085879"/>
            <a:ext cx="1896533" cy="89313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a:t>
            </a:r>
          </a:p>
        </p:txBody>
      </p:sp>
      <p:sp>
        <p:nvSpPr>
          <p:cNvPr id="16" name="Oval 15">
            <a:extLst>
              <a:ext uri="{FF2B5EF4-FFF2-40B4-BE49-F238E27FC236}">
                <a16:creationId xmlns:a16="http://schemas.microsoft.com/office/drawing/2014/main" id="{A9A6D6EA-26B7-9E4E-80FD-E57070B1E32E}"/>
              </a:ext>
            </a:extLst>
          </p:cNvPr>
          <p:cNvSpPr/>
          <p:nvPr/>
        </p:nvSpPr>
        <p:spPr>
          <a:xfrm>
            <a:off x="5655731" y="3979014"/>
            <a:ext cx="1896533" cy="9119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Design</a:t>
            </a:r>
          </a:p>
        </p:txBody>
      </p:sp>
      <p:sp>
        <p:nvSpPr>
          <p:cNvPr id="17" name="Oval 16">
            <a:extLst>
              <a:ext uri="{FF2B5EF4-FFF2-40B4-BE49-F238E27FC236}">
                <a16:creationId xmlns:a16="http://schemas.microsoft.com/office/drawing/2014/main" id="{E68B2DC2-108B-5749-AF6B-D8426AE77C0A}"/>
              </a:ext>
            </a:extLst>
          </p:cNvPr>
          <p:cNvSpPr/>
          <p:nvPr/>
        </p:nvSpPr>
        <p:spPr>
          <a:xfrm>
            <a:off x="7464053" y="4005158"/>
            <a:ext cx="1896533" cy="9119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Markup</a:t>
            </a:r>
          </a:p>
        </p:txBody>
      </p:sp>
      <p:sp>
        <p:nvSpPr>
          <p:cNvPr id="18" name="Oval 17">
            <a:extLst>
              <a:ext uri="{FF2B5EF4-FFF2-40B4-BE49-F238E27FC236}">
                <a16:creationId xmlns:a16="http://schemas.microsoft.com/office/drawing/2014/main" id="{61988DDA-3FA7-ED41-8F42-C237CA085C81}"/>
              </a:ext>
            </a:extLst>
          </p:cNvPr>
          <p:cNvSpPr/>
          <p:nvPr/>
        </p:nvSpPr>
        <p:spPr>
          <a:xfrm>
            <a:off x="9177865" y="4071867"/>
            <a:ext cx="1896533" cy="91196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Coding</a:t>
            </a:r>
          </a:p>
        </p:txBody>
      </p:sp>
      <p:sp>
        <p:nvSpPr>
          <p:cNvPr id="19" name="Oval 18">
            <a:extLst>
              <a:ext uri="{FF2B5EF4-FFF2-40B4-BE49-F238E27FC236}">
                <a16:creationId xmlns:a16="http://schemas.microsoft.com/office/drawing/2014/main" id="{09614F86-E67B-414A-A26C-DB67FED435DB}"/>
              </a:ext>
            </a:extLst>
          </p:cNvPr>
          <p:cNvSpPr/>
          <p:nvPr/>
        </p:nvSpPr>
        <p:spPr>
          <a:xfrm>
            <a:off x="5655731" y="4890977"/>
            <a:ext cx="1746887" cy="964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20" name="Oval 19">
            <a:extLst>
              <a:ext uri="{FF2B5EF4-FFF2-40B4-BE49-F238E27FC236}">
                <a16:creationId xmlns:a16="http://schemas.microsoft.com/office/drawing/2014/main" id="{C5B07F4C-0D31-7B4F-811D-352608D51C1E}"/>
              </a:ext>
            </a:extLst>
          </p:cNvPr>
          <p:cNvSpPr/>
          <p:nvPr/>
        </p:nvSpPr>
        <p:spPr>
          <a:xfrm>
            <a:off x="7552264" y="4892547"/>
            <a:ext cx="1746887" cy="964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21" name="Oval 20">
            <a:extLst>
              <a:ext uri="{FF2B5EF4-FFF2-40B4-BE49-F238E27FC236}">
                <a16:creationId xmlns:a16="http://schemas.microsoft.com/office/drawing/2014/main" id="{45802050-6871-6A41-8258-DBD865F9988F}"/>
              </a:ext>
            </a:extLst>
          </p:cNvPr>
          <p:cNvSpPr/>
          <p:nvPr/>
        </p:nvSpPr>
        <p:spPr>
          <a:xfrm>
            <a:off x="9360586" y="4937404"/>
            <a:ext cx="1746887" cy="964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PHP</a:t>
            </a:r>
          </a:p>
          <a:p>
            <a:pPr algn="ctr"/>
            <a:r>
              <a:rPr lang="en-US" dirty="0"/>
              <a:t>.NET</a:t>
            </a:r>
          </a:p>
          <a:p>
            <a:pPr algn="ctr"/>
            <a:r>
              <a:rPr lang="en-US" dirty="0" err="1"/>
              <a:t>Javascript</a:t>
            </a:r>
            <a:endParaRPr lang="en-US" dirty="0"/>
          </a:p>
        </p:txBody>
      </p:sp>
    </p:spTree>
    <p:extLst>
      <p:ext uri="{BB962C8B-B14F-4D97-AF65-F5344CB8AC3E}">
        <p14:creationId xmlns:p14="http://schemas.microsoft.com/office/powerpoint/2010/main" val="1741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CDB8-AFD3-4E4D-A223-2C869DCBD8C7}"/>
              </a:ext>
            </a:extLst>
          </p:cNvPr>
          <p:cNvSpPr>
            <a:spLocks noGrp="1"/>
          </p:cNvSpPr>
          <p:nvPr>
            <p:ph type="title"/>
          </p:nvPr>
        </p:nvSpPr>
        <p:spPr/>
        <p:txBody>
          <a:bodyPr/>
          <a:lstStyle/>
          <a:p>
            <a:r>
              <a:rPr lang="en-US" dirty="0"/>
              <a:t>Coding languages</a:t>
            </a:r>
          </a:p>
        </p:txBody>
      </p:sp>
      <p:sp>
        <p:nvSpPr>
          <p:cNvPr id="6" name="Rounded Rectangle 5">
            <a:extLst>
              <a:ext uri="{FF2B5EF4-FFF2-40B4-BE49-F238E27FC236}">
                <a16:creationId xmlns:a16="http://schemas.microsoft.com/office/drawing/2014/main" id="{480D6516-DD33-1E46-AB64-9CF61752F3BD}"/>
              </a:ext>
            </a:extLst>
          </p:cNvPr>
          <p:cNvSpPr/>
          <p:nvPr/>
        </p:nvSpPr>
        <p:spPr>
          <a:xfrm>
            <a:off x="2438400" y="1690688"/>
            <a:ext cx="2590800" cy="31353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This is why we are concentrating on ASP.NET here</a:t>
            </a:r>
          </a:p>
          <a:p>
            <a:pPr algn="ctr"/>
            <a:endParaRPr lang="en-US" dirty="0"/>
          </a:p>
          <a:p>
            <a:pPr algn="ctr"/>
            <a:r>
              <a:rPr lang="en-US" dirty="0"/>
              <a:t>The principles will help you transfer to any of the others</a:t>
            </a:r>
          </a:p>
        </p:txBody>
      </p:sp>
      <p:sp>
        <p:nvSpPr>
          <p:cNvPr id="7" name="Rounded Rectangle 6">
            <a:extLst>
              <a:ext uri="{FF2B5EF4-FFF2-40B4-BE49-F238E27FC236}">
                <a16:creationId xmlns:a16="http://schemas.microsoft.com/office/drawing/2014/main" id="{D704F696-9C23-F84B-BE73-BDFE597DBE1F}"/>
              </a:ext>
            </a:extLst>
          </p:cNvPr>
          <p:cNvSpPr/>
          <p:nvPr/>
        </p:nvSpPr>
        <p:spPr>
          <a:xfrm>
            <a:off x="279400" y="5820172"/>
            <a:ext cx="4749800" cy="66278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Recommended book “Seven Languages in Seven Weeks” Bruce A Tate – in the library</a:t>
            </a:r>
          </a:p>
        </p:txBody>
      </p:sp>
      <p:pic>
        <p:nvPicPr>
          <p:cNvPr id="5" name="Picture 4" descr="Text&#10;&#10;Description automatically generated with medium confidence">
            <a:extLst>
              <a:ext uri="{FF2B5EF4-FFF2-40B4-BE49-F238E27FC236}">
                <a16:creationId xmlns:a16="http://schemas.microsoft.com/office/drawing/2014/main" id="{E7A7F476-92F3-6342-8C74-C0FF9FD513BA}"/>
              </a:ext>
            </a:extLst>
          </p:cNvPr>
          <p:cNvPicPr>
            <a:picLocks noChangeAspect="1"/>
          </p:cNvPicPr>
          <p:nvPr/>
        </p:nvPicPr>
        <p:blipFill>
          <a:blip r:embed="rId2"/>
          <a:stretch>
            <a:fillRect/>
          </a:stretch>
        </p:blipFill>
        <p:spPr>
          <a:xfrm>
            <a:off x="5588000" y="1317727"/>
            <a:ext cx="6515100" cy="4635500"/>
          </a:xfrm>
          <a:prstGeom prst="rect">
            <a:avLst/>
          </a:prstGeom>
        </p:spPr>
      </p:pic>
    </p:spTree>
    <p:extLst>
      <p:ext uri="{BB962C8B-B14F-4D97-AF65-F5344CB8AC3E}">
        <p14:creationId xmlns:p14="http://schemas.microsoft.com/office/powerpoint/2010/main" val="412902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C060-4AF4-A64C-947E-47CDB08A60A5}"/>
              </a:ext>
            </a:extLst>
          </p:cNvPr>
          <p:cNvSpPr>
            <a:spLocks noGrp="1"/>
          </p:cNvSpPr>
          <p:nvPr>
            <p:ph type="title"/>
          </p:nvPr>
        </p:nvSpPr>
        <p:spPr/>
        <p:txBody>
          <a:bodyPr/>
          <a:lstStyle/>
          <a:p>
            <a:r>
              <a:rPr lang="en-US" dirty="0"/>
              <a:t>HTTP</a:t>
            </a:r>
          </a:p>
        </p:txBody>
      </p:sp>
      <p:sp>
        <p:nvSpPr>
          <p:cNvPr id="3" name="Content Placeholder 2">
            <a:extLst>
              <a:ext uri="{FF2B5EF4-FFF2-40B4-BE49-F238E27FC236}">
                <a16:creationId xmlns:a16="http://schemas.microsoft.com/office/drawing/2014/main" id="{F03D079A-A9E7-1446-BEAA-B3F367A09F81}"/>
              </a:ext>
            </a:extLst>
          </p:cNvPr>
          <p:cNvSpPr>
            <a:spLocks noGrp="1"/>
          </p:cNvSpPr>
          <p:nvPr>
            <p:ph idx="1"/>
          </p:nvPr>
        </p:nvSpPr>
        <p:spPr>
          <a:xfrm>
            <a:off x="838200" y="1557867"/>
            <a:ext cx="10515600" cy="2336800"/>
          </a:xfrm>
        </p:spPr>
        <p:txBody>
          <a:bodyPr>
            <a:normAutofit/>
          </a:bodyPr>
          <a:lstStyle/>
          <a:p>
            <a:r>
              <a:rPr lang="en-US" dirty="0"/>
              <a:t>HTTP is stateless</a:t>
            </a:r>
          </a:p>
          <a:p>
            <a:pPr lvl="1"/>
            <a:r>
              <a:rPr lang="en-US" dirty="0"/>
              <a:t>No shared memory, it does not remember what has gone before</a:t>
            </a:r>
          </a:p>
          <a:p>
            <a:r>
              <a:rPr lang="en-US" dirty="0"/>
              <a:t>So you need to code accordingly</a:t>
            </a:r>
          </a:p>
          <a:p>
            <a:pPr lvl="1"/>
            <a:r>
              <a:rPr lang="en-US" dirty="0"/>
              <a:t>More on that later! </a:t>
            </a:r>
          </a:p>
        </p:txBody>
      </p:sp>
      <p:pic>
        <p:nvPicPr>
          <p:cNvPr id="5" name="Picture 4" descr="Cartoon of server memory span">
            <a:extLst>
              <a:ext uri="{FF2B5EF4-FFF2-40B4-BE49-F238E27FC236}">
                <a16:creationId xmlns:a16="http://schemas.microsoft.com/office/drawing/2014/main" id="{E0747DBB-80E2-D144-BDA9-AED4D3A241D2}"/>
              </a:ext>
            </a:extLst>
          </p:cNvPr>
          <p:cNvPicPr>
            <a:picLocks noChangeAspect="1"/>
          </p:cNvPicPr>
          <p:nvPr/>
        </p:nvPicPr>
        <p:blipFill>
          <a:blip r:embed="rId2"/>
          <a:stretch>
            <a:fillRect/>
          </a:stretch>
        </p:blipFill>
        <p:spPr>
          <a:xfrm>
            <a:off x="431800" y="3685918"/>
            <a:ext cx="10922000" cy="2937132"/>
          </a:xfrm>
          <a:prstGeom prst="rect">
            <a:avLst/>
          </a:prstGeom>
        </p:spPr>
      </p:pic>
    </p:spTree>
    <p:extLst>
      <p:ext uri="{BB962C8B-B14F-4D97-AF65-F5344CB8AC3E}">
        <p14:creationId xmlns:p14="http://schemas.microsoft.com/office/powerpoint/2010/main" val="4186702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2E23-21AC-D64E-8846-510A2151DA74}"/>
              </a:ext>
            </a:extLst>
          </p:cNvPr>
          <p:cNvSpPr>
            <a:spLocks noGrp="1"/>
          </p:cNvSpPr>
          <p:nvPr>
            <p:ph type="title"/>
          </p:nvPr>
        </p:nvSpPr>
        <p:spPr/>
        <p:txBody>
          <a:bodyPr/>
          <a:lstStyle/>
          <a:p>
            <a:r>
              <a:rPr lang="en-US" dirty="0"/>
              <a:t>Front end</a:t>
            </a:r>
          </a:p>
        </p:txBody>
      </p:sp>
      <p:sp>
        <p:nvSpPr>
          <p:cNvPr id="3" name="Content Placeholder 2">
            <a:extLst>
              <a:ext uri="{FF2B5EF4-FFF2-40B4-BE49-F238E27FC236}">
                <a16:creationId xmlns:a16="http://schemas.microsoft.com/office/drawing/2014/main" id="{D618BAB3-88E3-1C48-AAAA-44A5219002AA}"/>
              </a:ext>
            </a:extLst>
          </p:cNvPr>
          <p:cNvSpPr>
            <a:spLocks noGrp="1"/>
          </p:cNvSpPr>
          <p:nvPr>
            <p:ph idx="1"/>
          </p:nvPr>
        </p:nvSpPr>
        <p:spPr/>
        <p:txBody>
          <a:bodyPr/>
          <a:lstStyle/>
          <a:p>
            <a:r>
              <a:rPr lang="en-US" dirty="0"/>
              <a:t>Users are not homogeneous </a:t>
            </a:r>
          </a:p>
          <a:p>
            <a:pPr lvl="1"/>
            <a:r>
              <a:rPr lang="en-US" dirty="0"/>
              <a:t>Variety of access methods and devices affects their experience of using your software</a:t>
            </a:r>
          </a:p>
          <a:p>
            <a:r>
              <a:rPr lang="en-US" dirty="0"/>
              <a:t>Design therefore must carefully consider the flow of work</a:t>
            </a:r>
          </a:p>
          <a:p>
            <a:pPr lvl="1"/>
            <a:r>
              <a:rPr lang="en-US" dirty="0"/>
              <a:t>Interface must help the user to be effective and avoid mistakes</a:t>
            </a:r>
          </a:p>
          <a:p>
            <a:r>
              <a:rPr lang="en-US" dirty="0"/>
              <a:t>Shift from traditional, server-centric architecture to single page application, client-server architecture</a:t>
            </a:r>
          </a:p>
          <a:p>
            <a:pPr lvl="1"/>
            <a:r>
              <a:rPr lang="en-US" dirty="0" err="1"/>
              <a:t>Eg</a:t>
            </a:r>
            <a:r>
              <a:rPr lang="en-US" dirty="0"/>
              <a:t> move away from everything running on server</a:t>
            </a:r>
          </a:p>
        </p:txBody>
      </p:sp>
    </p:spTree>
    <p:extLst>
      <p:ext uri="{BB962C8B-B14F-4D97-AF65-F5344CB8AC3E}">
        <p14:creationId xmlns:p14="http://schemas.microsoft.com/office/powerpoint/2010/main" val="163991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2527-4050-AF4D-A6D1-871875186196}"/>
              </a:ext>
            </a:extLst>
          </p:cNvPr>
          <p:cNvSpPr>
            <a:spLocks noGrp="1"/>
          </p:cNvSpPr>
          <p:nvPr>
            <p:ph type="title"/>
          </p:nvPr>
        </p:nvSpPr>
        <p:spPr/>
        <p:txBody>
          <a:bodyPr/>
          <a:lstStyle/>
          <a:p>
            <a:r>
              <a:rPr lang="en-US" dirty="0"/>
              <a:t>Planning your application</a:t>
            </a:r>
          </a:p>
        </p:txBody>
      </p:sp>
      <p:sp>
        <p:nvSpPr>
          <p:cNvPr id="3" name="Content Placeholder 2">
            <a:extLst>
              <a:ext uri="{FF2B5EF4-FFF2-40B4-BE49-F238E27FC236}">
                <a16:creationId xmlns:a16="http://schemas.microsoft.com/office/drawing/2014/main" id="{1342C82C-E58A-0047-A468-A44E8FD3A12C}"/>
              </a:ext>
            </a:extLst>
          </p:cNvPr>
          <p:cNvSpPr>
            <a:spLocks noGrp="1"/>
          </p:cNvSpPr>
          <p:nvPr>
            <p:ph idx="1"/>
          </p:nvPr>
        </p:nvSpPr>
        <p:spPr>
          <a:xfrm>
            <a:off x="838200" y="1825625"/>
            <a:ext cx="10515600" cy="3694642"/>
          </a:xfrm>
        </p:spPr>
        <p:txBody>
          <a:bodyPr/>
          <a:lstStyle/>
          <a:p>
            <a:r>
              <a:rPr lang="en-US" dirty="0"/>
              <a:t>Consider from the user perspective</a:t>
            </a:r>
          </a:p>
          <a:p>
            <a:pPr lvl="1"/>
            <a:r>
              <a:rPr lang="en-US" dirty="0"/>
              <a:t>Whole point of Agile Software Development methodology</a:t>
            </a:r>
          </a:p>
          <a:p>
            <a:r>
              <a:rPr lang="en-US" dirty="0"/>
              <a:t>Map out a route that your user takes to achieve some thing.</a:t>
            </a:r>
          </a:p>
          <a:p>
            <a:pPr lvl="1"/>
            <a:r>
              <a:rPr lang="en-US" dirty="0"/>
              <a:t>Use Storyboarding to think about what the user encounters</a:t>
            </a:r>
          </a:p>
          <a:p>
            <a:pPr lvl="1"/>
            <a:r>
              <a:rPr lang="en-US" dirty="0"/>
              <a:t>To represent an overall “map” of your application</a:t>
            </a:r>
          </a:p>
          <a:p>
            <a:r>
              <a:rPr lang="en-US" dirty="0"/>
              <a:t>Consider how each aspect of your “route” needs to be created</a:t>
            </a:r>
          </a:p>
          <a:p>
            <a:pPr lvl="1"/>
            <a:r>
              <a:rPr lang="en-US" dirty="0"/>
              <a:t>Think about classes</a:t>
            </a:r>
          </a:p>
          <a:p>
            <a:pPr lvl="1"/>
            <a:r>
              <a:rPr lang="en-US" dirty="0"/>
              <a:t>How the classes interact with each other</a:t>
            </a:r>
          </a:p>
        </p:txBody>
      </p:sp>
    </p:spTree>
    <p:extLst>
      <p:ext uri="{BB962C8B-B14F-4D97-AF65-F5344CB8AC3E}">
        <p14:creationId xmlns:p14="http://schemas.microsoft.com/office/powerpoint/2010/main" val="1203128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2c4bf-0b91-4f3e-b722-ad8a8e41f5a5"/>
    <ds:schemaRef ds:uri="26c71075-24fd-4ed4-8185-25178c839b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E2A2A1-8743-46CC-A5B8-52CD41017BCA}">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6012c4bf-0b91-4f3e-b722-ad8a8e41f5a5"/>
    <ds:schemaRef ds:uri="http://purl.org/dc/terms/"/>
    <ds:schemaRef ds:uri="http://schemas.microsoft.com/office/infopath/2007/PartnerControls"/>
    <ds:schemaRef ds:uri="26c71075-24fd-4ed4-8185-25178c839b88"/>
    <ds:schemaRef ds:uri="http://www.w3.org/XML/1998/namespace"/>
    <ds:schemaRef ds:uri="http://purl.org/dc/dcmitype/"/>
  </ds:schemaRefs>
</ds:datastoreItem>
</file>

<file path=customXml/itemProps3.xml><?xml version="1.0" encoding="utf-8"?>
<ds:datastoreItem xmlns:ds="http://schemas.openxmlformats.org/officeDocument/2006/customXml" ds:itemID="{0B63A4DF-051D-44BE-AFA8-E8343CB00F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36454</TotalTime>
  <Words>1158</Words>
  <Application>Microsoft Office PowerPoint</Application>
  <PresentationFormat>Widescreen</PresentationFormat>
  <Paragraphs>178</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Welcome to COMP2001 Information Management and Retrieval</vt:lpstr>
      <vt:lpstr>Outline of session</vt:lpstr>
      <vt:lpstr>Types of Data Driven Applications</vt:lpstr>
      <vt:lpstr>Full stack</vt:lpstr>
      <vt:lpstr>Full Stack</vt:lpstr>
      <vt:lpstr>Coding languages</vt:lpstr>
      <vt:lpstr>HTTP</vt:lpstr>
      <vt:lpstr>Front end</vt:lpstr>
      <vt:lpstr>Planning your application</vt:lpstr>
      <vt:lpstr>Activity</vt:lpstr>
      <vt:lpstr>Code design</vt:lpstr>
      <vt:lpstr>Data Access Patterns</vt:lpstr>
      <vt:lpstr>Anti-patterns</vt:lpstr>
      <vt:lpstr>Data Access Objects/Repository</vt:lpstr>
      <vt:lpstr>Repository pattern</vt:lpstr>
      <vt:lpstr>Data Access Objects</vt:lpstr>
      <vt:lpstr>Activity</vt:lpstr>
      <vt:lpstr>Unit of Work</vt:lpstr>
      <vt:lpstr>Frameworks – Microsoft EF</vt:lpstr>
      <vt:lpstr>Frameworks : Laravel for PHP</vt:lpstr>
      <vt:lpstr> 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Martin Read</cp:lastModifiedBy>
  <cp:revision>264</cp:revision>
  <dcterms:created xsi:type="dcterms:W3CDTF">2018-04-15T20:11:32Z</dcterms:created>
  <dcterms:modified xsi:type="dcterms:W3CDTF">2023-11-05T11:28:57Z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